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 ContentType="image/t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Lst>
  <p:sldSz cx="9144000" cy="6858000" type="screen4x3"/>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rial"/>
        <a:ea typeface="Arial"/>
        <a:cs typeface="Arial"/>
        <a:sym typeface="Arial"/>
      </a:defRPr>
    </a:lvl1pPr>
    <a:lvl2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rial"/>
        <a:ea typeface="Arial"/>
        <a:cs typeface="Arial"/>
        <a:sym typeface="Arial"/>
      </a:defRPr>
    </a:lvl2pPr>
    <a:lvl3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rial"/>
        <a:ea typeface="Arial"/>
        <a:cs typeface="Arial"/>
        <a:sym typeface="Arial"/>
      </a:defRPr>
    </a:lvl3pPr>
    <a:lvl4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rial"/>
        <a:ea typeface="Arial"/>
        <a:cs typeface="Arial"/>
        <a:sym typeface="Arial"/>
      </a:defRPr>
    </a:lvl4pPr>
    <a:lvl5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rial"/>
        <a:ea typeface="Arial"/>
        <a:cs typeface="Arial"/>
        <a:sym typeface="Arial"/>
      </a:defRPr>
    </a:lvl5pPr>
    <a:lvl6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rial"/>
        <a:ea typeface="Arial"/>
        <a:cs typeface="Arial"/>
        <a:sym typeface="Arial"/>
      </a:defRPr>
    </a:lvl6pPr>
    <a:lvl7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rial"/>
        <a:ea typeface="Arial"/>
        <a:cs typeface="Arial"/>
        <a:sym typeface="Arial"/>
      </a:defRPr>
    </a:lvl7pPr>
    <a:lvl8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rial"/>
        <a:ea typeface="Arial"/>
        <a:cs typeface="Arial"/>
        <a:sym typeface="Arial"/>
      </a:defRPr>
    </a:lvl8pPr>
    <a:lvl9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Arial"/>
          <a:ea typeface="Arial"/>
          <a:cs typeface="Arial"/>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DFFF"/>
          </a:solidFill>
        </a:fill>
      </a:tcStyle>
    </a:wholeTbl>
    <a:band2H>
      <a:tcTxStyle/>
      <a:tcStyle>
        <a:tcBdr/>
        <a:fill>
          <a:solidFill>
            <a:srgbClr val="E6F0FF"/>
          </a:solidFill>
        </a:fill>
      </a:tcStyle>
    </a:band2H>
    <a:firstCol>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
          <a:latin typeface="Arial"/>
          <a:ea typeface="Arial"/>
          <a:cs typeface="Arial"/>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1F0CC"/>
          </a:solidFill>
        </a:fill>
      </a:tcStyle>
    </a:wholeTbl>
    <a:band2H>
      <a:tcTxStyle/>
      <a:tcStyle>
        <a:tcBdr/>
        <a:fill>
          <a:solidFill>
            <a:srgbClr val="EAF8E7"/>
          </a:solidFill>
        </a:fill>
      </a:tcStyle>
    </a:band2H>
    <a:firstCol>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
          <a:latin typeface="Arial"/>
          <a:ea typeface="Arial"/>
          <a:cs typeface="Arial"/>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9D1E1"/>
          </a:solidFill>
        </a:fill>
      </a:tcStyle>
    </a:wholeTbl>
    <a:band2H>
      <a:tcTxStyle/>
      <a:tcStyle>
        <a:tcBdr/>
        <a:fill>
          <a:solidFill>
            <a:srgbClr val="FCE9F0"/>
          </a:solidFill>
        </a:fill>
      </a:tcStyle>
    </a:band2H>
    <a:firstCol>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
          <a:latin typeface="Arial"/>
          <a:ea typeface="Arial"/>
          <a:cs typeface="Arial"/>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
          <a:latin typeface="Arial"/>
          <a:ea typeface="Arial"/>
          <a:cs typeface="Arial"/>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Arial"/>
          <a:ea typeface="Arial"/>
          <a:cs typeface="Arial"/>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Arial"/>
          <a:ea typeface="Arial"/>
          <a:cs typeface="Arial"/>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
          <a:latin typeface="Arial"/>
          <a:ea typeface="Arial"/>
          <a:cs typeface="Arial"/>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
          <a:latin typeface="Arial"/>
          <a:ea typeface="Arial"/>
          <a:cs typeface="Arial"/>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
          <a:latin typeface="Arial"/>
          <a:ea typeface="Arial"/>
          <a:cs typeface="Arial"/>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
          <a:latin typeface="Arial"/>
          <a:ea typeface="Arial"/>
          <a:cs typeface="Arial"/>
        </a:font>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
          <a:latin typeface="Arial"/>
          <a:ea typeface="Arial"/>
          <a:cs typeface="Arial"/>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24"/>
  </p:normalViewPr>
  <p:slideViewPr>
    <p:cSldViewPr snapToGrid="0" snapToObjects="1">
      <p:cViewPr varScale="1">
        <p:scale>
          <a:sx n="102" d="100"/>
          <a:sy n="102" d="100"/>
        </p:scale>
        <p:origin x="1824"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t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74" name="Shape 174"/>
          <p:cNvSpPr>
            <a:spLocks noGrp="1" noRot="1" noChangeAspect="1"/>
          </p:cNvSpPr>
          <p:nvPr>
            <p:ph type="sldImg"/>
          </p:nvPr>
        </p:nvSpPr>
        <p:spPr>
          <a:xfrm>
            <a:off x="1143000" y="685800"/>
            <a:ext cx="4572000" cy="3429000"/>
          </a:xfrm>
          <a:prstGeom prst="rect">
            <a:avLst/>
          </a:prstGeom>
        </p:spPr>
        <p:txBody>
          <a:bodyPr/>
          <a:lstStyle/>
          <a:p>
            <a:endParaRPr/>
          </a:p>
        </p:txBody>
      </p:sp>
      <p:sp>
        <p:nvSpPr>
          <p:cNvPr id="175" name="Shape 175"/>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defRPr sz="2200">
        <a:latin typeface="+mj-lt"/>
        <a:ea typeface="+mj-ea"/>
        <a:cs typeface="+mj-cs"/>
        <a:sym typeface="Lucida Grande"/>
      </a:defRPr>
    </a:lvl1pPr>
    <a:lvl2pPr indent="228600" defTabSz="457200" latinLnBrk="0">
      <a:defRPr sz="2200">
        <a:latin typeface="+mj-lt"/>
        <a:ea typeface="+mj-ea"/>
        <a:cs typeface="+mj-cs"/>
        <a:sym typeface="Lucida Grande"/>
      </a:defRPr>
    </a:lvl2pPr>
    <a:lvl3pPr indent="457200" defTabSz="457200" latinLnBrk="0">
      <a:defRPr sz="2200">
        <a:latin typeface="+mj-lt"/>
        <a:ea typeface="+mj-ea"/>
        <a:cs typeface="+mj-cs"/>
        <a:sym typeface="Lucida Grande"/>
      </a:defRPr>
    </a:lvl3pPr>
    <a:lvl4pPr indent="685800" defTabSz="457200" latinLnBrk="0">
      <a:defRPr sz="2200">
        <a:latin typeface="+mj-lt"/>
        <a:ea typeface="+mj-ea"/>
        <a:cs typeface="+mj-cs"/>
        <a:sym typeface="Lucida Grande"/>
      </a:defRPr>
    </a:lvl4pPr>
    <a:lvl5pPr indent="914400" defTabSz="457200" latinLnBrk="0">
      <a:defRPr sz="2200">
        <a:latin typeface="+mj-lt"/>
        <a:ea typeface="+mj-ea"/>
        <a:cs typeface="+mj-cs"/>
        <a:sym typeface="Lucida Grande"/>
      </a:defRPr>
    </a:lvl5pPr>
    <a:lvl6pPr indent="1143000" defTabSz="457200" latinLnBrk="0">
      <a:defRPr sz="2200">
        <a:latin typeface="+mj-lt"/>
        <a:ea typeface="+mj-ea"/>
        <a:cs typeface="+mj-cs"/>
        <a:sym typeface="Lucida Grande"/>
      </a:defRPr>
    </a:lvl6pPr>
    <a:lvl7pPr indent="1371600" defTabSz="457200" latinLnBrk="0">
      <a:defRPr sz="2200">
        <a:latin typeface="+mj-lt"/>
        <a:ea typeface="+mj-ea"/>
        <a:cs typeface="+mj-cs"/>
        <a:sym typeface="Lucida Grande"/>
      </a:defRPr>
    </a:lvl7pPr>
    <a:lvl8pPr indent="1600200" defTabSz="457200" latinLnBrk="0">
      <a:defRPr sz="2200">
        <a:latin typeface="+mj-lt"/>
        <a:ea typeface="+mj-ea"/>
        <a:cs typeface="+mj-cs"/>
        <a:sym typeface="Lucida Grande"/>
      </a:defRPr>
    </a:lvl8pPr>
    <a:lvl9pPr indent="1828800" defTabSz="457200" latinLnBrk="0">
      <a:defRPr sz="2200">
        <a:latin typeface="+mj-lt"/>
        <a:ea typeface="+mj-ea"/>
        <a:cs typeface="+mj-cs"/>
        <a:sym typeface="Lucida Grand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Shape 238"/>
          <p:cNvSpPr>
            <a:spLocks noGrp="1" noRot="1" noChangeAspect="1"/>
          </p:cNvSpPr>
          <p:nvPr>
            <p:ph type="sldImg"/>
          </p:nvPr>
        </p:nvSpPr>
        <p:spPr>
          <a:prstGeom prst="rect">
            <a:avLst/>
          </a:prstGeom>
        </p:spPr>
        <p:txBody>
          <a:bodyPr/>
          <a:lstStyle/>
          <a:p>
            <a:endParaRPr/>
          </a:p>
        </p:txBody>
      </p:sp>
      <p:sp>
        <p:nvSpPr>
          <p:cNvPr id="239" name="Shape 239"/>
          <p:cNvSpPr>
            <a:spLocks noGrp="1"/>
          </p:cNvSpPr>
          <p:nvPr>
            <p:ph type="body" sz="quarter" idx="1"/>
          </p:nvPr>
        </p:nvSpPr>
        <p:spPr>
          <a:prstGeom prst="rect">
            <a:avLst/>
          </a:prstGeom>
        </p:spPr>
        <p:txBody>
          <a:bodyPr/>
          <a:lstStyle/>
          <a:p>
            <a:pPr>
              <a:spcBef>
                <a:spcPts val="400"/>
              </a:spcBef>
              <a:defRPr sz="1200" b="1">
                <a:latin typeface="Arial"/>
                <a:ea typeface="Arial"/>
                <a:cs typeface="Arial"/>
                <a:sym typeface="Arial"/>
              </a:defRPr>
            </a:pPr>
            <a:r>
              <a:t>Figure 2. </a:t>
            </a:r>
            <a:r>
              <a:rPr b="0"/>
              <a:t>Graphic representation of the data presented in Table 2. The solid horizontal reference line represents the population mean of 9.5. The 95% confidence interval (CI) for the ninth sample fails to include the population mean; it is as likely as not that this will be the case for 1 in 10 samples. This CI is actually the narrowest of the 10 CIs, illustrating the fact that the precision expressed by a CI is independent of its accuracy.</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Default">
    <p:spTree>
      <p:nvGrpSpPr>
        <p:cNvPr id="1" name=""/>
        <p:cNvGrpSpPr/>
        <p:nvPr/>
      </p:nvGrpSpPr>
      <p:grpSpPr>
        <a:xfrm>
          <a:off x="0" y="0"/>
          <a:ext cx="0" cy="0"/>
          <a:chOff x="0" y="0"/>
          <a:chExt cx="0" cy="0"/>
        </a:xfrm>
      </p:grpSpPr>
      <p:sp>
        <p:nvSpPr>
          <p:cNvPr id="11" name="Titeltext"/>
          <p:cNvSpPr txBox="1">
            <a:spLocks noGrp="1"/>
          </p:cNvSpPr>
          <p:nvPr>
            <p:ph type="title"/>
          </p:nvPr>
        </p:nvSpPr>
        <p:spPr>
          <a:prstGeom prst="rect">
            <a:avLst/>
          </a:prstGeom>
        </p:spPr>
        <p:txBody>
          <a:bodyPr/>
          <a:lstStyle/>
          <a:p>
            <a:r>
              <a:t>Titeltext</a:t>
            </a:r>
          </a:p>
        </p:txBody>
      </p:sp>
      <p:sp>
        <p:nvSpPr>
          <p:cNvPr id="12" name="Textebene 1…"/>
          <p:cNvSpPr txBox="1">
            <a:spLocks noGrp="1"/>
          </p:cNvSpPr>
          <p:nvPr>
            <p:ph type="body" idx="1"/>
          </p:nvPr>
        </p:nvSpPr>
        <p:spPr>
          <a:prstGeom prst="rect">
            <a:avLst/>
          </a:prstGeom>
        </p:spPr>
        <p:txBody>
          <a:bodyPr/>
          <a:lstStyle/>
          <a:p>
            <a:r>
              <a:t>Textebene 1</a:t>
            </a:r>
          </a:p>
          <a:p>
            <a:pPr lvl="1"/>
            <a:r>
              <a:t>Textebene 2</a:t>
            </a:r>
          </a:p>
          <a:p>
            <a:pPr lvl="2"/>
            <a:r>
              <a:t>Textebene 3</a:t>
            </a:r>
          </a:p>
          <a:p>
            <a:pPr lvl="3"/>
            <a:r>
              <a:t>Textebene 4</a:t>
            </a:r>
          </a:p>
          <a:p>
            <a:pPr lvl="4"/>
            <a:r>
              <a:t>Textebene 5</a:t>
            </a:r>
          </a:p>
        </p:txBody>
      </p:sp>
      <p:sp>
        <p:nvSpPr>
          <p:cNvPr id="13" name="Foliennumm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Default">
    <p:spTree>
      <p:nvGrpSpPr>
        <p:cNvPr id="1" name=""/>
        <p:cNvGrpSpPr/>
        <p:nvPr/>
      </p:nvGrpSpPr>
      <p:grpSpPr>
        <a:xfrm>
          <a:off x="0" y="0"/>
          <a:ext cx="0" cy="0"/>
          <a:chOff x="0" y="0"/>
          <a:chExt cx="0" cy="0"/>
        </a:xfrm>
      </p:grpSpPr>
      <p:pic>
        <p:nvPicPr>
          <p:cNvPr id="102" name="DarkRed90.png" descr="DarkRed90.png"/>
          <p:cNvPicPr>
            <a:picLocks noChangeAspect="1"/>
          </p:cNvPicPr>
          <p:nvPr/>
        </p:nvPicPr>
        <p:blipFill>
          <a:blip r:embed="rId2">
            <a:extLst/>
          </a:blip>
          <a:stretch>
            <a:fillRect/>
          </a:stretch>
        </p:blipFill>
        <p:spPr>
          <a:xfrm>
            <a:off x="0" y="0"/>
            <a:ext cx="9144000" cy="514350"/>
          </a:xfrm>
          <a:prstGeom prst="rect">
            <a:avLst/>
          </a:prstGeom>
          <a:ln w="12700">
            <a:miter lim="400000"/>
          </a:ln>
        </p:spPr>
      </p:pic>
      <p:sp>
        <p:nvSpPr>
          <p:cNvPr id="103" name="UCL DEPARTMENT OF SECURITY AND CRIME SCIENCE"/>
          <p:cNvSpPr txBox="1"/>
          <p:nvPr/>
        </p:nvSpPr>
        <p:spPr>
          <a:xfrm>
            <a:off x="71437" y="71438"/>
            <a:ext cx="6929438" cy="35066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defRPr b="1">
                <a:solidFill>
                  <a:srgbClr val="FFFFFF"/>
                </a:solidFill>
              </a:defRPr>
            </a:lvl1pPr>
          </a:lstStyle>
          <a:p>
            <a:r>
              <a:t>UCL DEPARTMENT OF SECURITY AND CRIME SCIENCE</a:t>
            </a:r>
          </a:p>
        </p:txBody>
      </p:sp>
      <p:sp>
        <p:nvSpPr>
          <p:cNvPr id="104" name="Titeltext"/>
          <p:cNvSpPr txBox="1">
            <a:spLocks noGrp="1"/>
          </p:cNvSpPr>
          <p:nvPr>
            <p:ph type="title"/>
          </p:nvPr>
        </p:nvSpPr>
        <p:spPr>
          <a:xfrm>
            <a:off x="214311" y="714375"/>
            <a:ext cx="8489952" cy="857250"/>
          </a:xfrm>
          <a:prstGeom prst="rect">
            <a:avLst/>
          </a:prstGeom>
        </p:spPr>
        <p:txBody>
          <a:bodyPr/>
          <a:lstStyle>
            <a:lvl1pPr>
              <a:defRPr sz="2800">
                <a:solidFill>
                  <a:srgbClr val="5A1B31"/>
                </a:solidFill>
              </a:defRPr>
            </a:lvl1pPr>
          </a:lstStyle>
          <a:p>
            <a:r>
              <a:t>Titeltext</a:t>
            </a:r>
          </a:p>
        </p:txBody>
      </p:sp>
      <p:sp>
        <p:nvSpPr>
          <p:cNvPr id="105" name="Textebene 1…"/>
          <p:cNvSpPr txBox="1">
            <a:spLocks noGrp="1"/>
          </p:cNvSpPr>
          <p:nvPr>
            <p:ph type="body" idx="1"/>
          </p:nvPr>
        </p:nvSpPr>
        <p:spPr>
          <a:xfrm>
            <a:off x="214311" y="1571625"/>
            <a:ext cx="8605840" cy="5286375"/>
          </a:xfrm>
          <a:prstGeom prst="rect">
            <a:avLst/>
          </a:prstGeom>
        </p:spPr>
        <p:txBody>
          <a:bodyPr/>
          <a:lstStyle>
            <a:lvl1pPr>
              <a:spcBef>
                <a:spcPts val="500"/>
              </a:spcBef>
              <a:defRPr sz="2200"/>
            </a:lvl1pPr>
            <a:lvl2pPr marL="771525" indent="-314325">
              <a:spcBef>
                <a:spcPts val="500"/>
              </a:spcBef>
              <a:defRPr sz="2200"/>
            </a:lvl2pPr>
            <a:lvl3pPr marL="1193800" indent="-279400">
              <a:spcBef>
                <a:spcPts val="500"/>
              </a:spcBef>
              <a:defRPr sz="2200"/>
            </a:lvl3pPr>
            <a:lvl4pPr marL="1623060" indent="-251460">
              <a:spcBef>
                <a:spcPts val="500"/>
              </a:spcBef>
              <a:defRPr sz="2200"/>
            </a:lvl4pPr>
            <a:lvl5pPr marL="2108200" indent="-279400">
              <a:spcBef>
                <a:spcPts val="500"/>
              </a:spcBef>
              <a:defRPr sz="2200"/>
            </a:lvl5pPr>
          </a:lstStyle>
          <a:p>
            <a:r>
              <a:t>Textebene 1</a:t>
            </a:r>
          </a:p>
          <a:p>
            <a:pPr lvl="1"/>
            <a:r>
              <a:t>Textebene 2</a:t>
            </a:r>
          </a:p>
          <a:p>
            <a:pPr lvl="2"/>
            <a:r>
              <a:t>Textebene 3</a:t>
            </a:r>
          </a:p>
          <a:p>
            <a:pPr lvl="3"/>
            <a:r>
              <a:t>Textebene 4</a:t>
            </a:r>
          </a:p>
          <a:p>
            <a:pPr lvl="4"/>
            <a:r>
              <a:t>Textebene 5</a:t>
            </a:r>
          </a:p>
        </p:txBody>
      </p:sp>
      <p:sp>
        <p:nvSpPr>
          <p:cNvPr id="106" name="Foliennummer"/>
          <p:cNvSpPr txBox="1">
            <a:spLocks noGrp="1"/>
          </p:cNvSpPr>
          <p:nvPr>
            <p:ph type="sldNum" sz="quarter" idx="2"/>
          </p:nvPr>
        </p:nvSpPr>
        <p:spPr>
          <a:xfrm>
            <a:off x="7812086" y="6337300"/>
            <a:ext cx="358412" cy="350660"/>
          </a:xfrm>
          <a:prstGeom prst="rect">
            <a:avLst/>
          </a:prstGeom>
        </p:spPr>
        <p:txBody>
          <a:bodyPr/>
          <a:lstStyle>
            <a:lvl1pPr algn="l">
              <a:defRPr sz="1800"/>
            </a:lvl1p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Default">
    <p:spTree>
      <p:nvGrpSpPr>
        <p:cNvPr id="1" name=""/>
        <p:cNvGrpSpPr/>
        <p:nvPr/>
      </p:nvGrpSpPr>
      <p:grpSpPr>
        <a:xfrm>
          <a:off x="0" y="0"/>
          <a:ext cx="0" cy="0"/>
          <a:chOff x="0" y="0"/>
          <a:chExt cx="0" cy="0"/>
        </a:xfrm>
      </p:grpSpPr>
      <p:pic>
        <p:nvPicPr>
          <p:cNvPr id="113" name="DarkRed90.png" descr="DarkRed90.png"/>
          <p:cNvPicPr>
            <a:picLocks noChangeAspect="1"/>
          </p:cNvPicPr>
          <p:nvPr/>
        </p:nvPicPr>
        <p:blipFill>
          <a:blip r:embed="rId2">
            <a:extLst/>
          </a:blip>
          <a:stretch>
            <a:fillRect/>
          </a:stretch>
        </p:blipFill>
        <p:spPr>
          <a:xfrm>
            <a:off x="0" y="0"/>
            <a:ext cx="9144000" cy="514350"/>
          </a:xfrm>
          <a:prstGeom prst="rect">
            <a:avLst/>
          </a:prstGeom>
          <a:ln w="12700">
            <a:miter lim="400000"/>
          </a:ln>
        </p:spPr>
      </p:pic>
      <p:sp>
        <p:nvSpPr>
          <p:cNvPr id="114" name="UCL DEPARTMENT OF SECURITY AND CRIME SCIENCE"/>
          <p:cNvSpPr txBox="1"/>
          <p:nvPr/>
        </p:nvSpPr>
        <p:spPr>
          <a:xfrm>
            <a:off x="71437" y="71438"/>
            <a:ext cx="6929438" cy="35066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defRPr b="1">
                <a:solidFill>
                  <a:srgbClr val="FFFFFF"/>
                </a:solidFill>
              </a:defRPr>
            </a:lvl1pPr>
          </a:lstStyle>
          <a:p>
            <a:r>
              <a:t>UCL DEPARTMENT OF SECURITY AND CRIME SCIENCE</a:t>
            </a:r>
          </a:p>
        </p:txBody>
      </p:sp>
      <p:sp>
        <p:nvSpPr>
          <p:cNvPr id="115" name="Titeltext"/>
          <p:cNvSpPr txBox="1">
            <a:spLocks noGrp="1"/>
          </p:cNvSpPr>
          <p:nvPr>
            <p:ph type="title"/>
          </p:nvPr>
        </p:nvSpPr>
        <p:spPr>
          <a:xfrm>
            <a:off x="214311" y="714375"/>
            <a:ext cx="8489952" cy="857250"/>
          </a:xfrm>
          <a:prstGeom prst="rect">
            <a:avLst/>
          </a:prstGeom>
        </p:spPr>
        <p:txBody>
          <a:bodyPr/>
          <a:lstStyle>
            <a:lvl1pPr>
              <a:defRPr sz="2800">
                <a:solidFill>
                  <a:srgbClr val="5A1B31"/>
                </a:solidFill>
              </a:defRPr>
            </a:lvl1pPr>
          </a:lstStyle>
          <a:p>
            <a:r>
              <a:t>Titeltext</a:t>
            </a:r>
          </a:p>
        </p:txBody>
      </p:sp>
      <p:sp>
        <p:nvSpPr>
          <p:cNvPr id="116" name="Textebene 1…"/>
          <p:cNvSpPr txBox="1">
            <a:spLocks noGrp="1"/>
          </p:cNvSpPr>
          <p:nvPr>
            <p:ph type="body" idx="1"/>
          </p:nvPr>
        </p:nvSpPr>
        <p:spPr>
          <a:xfrm>
            <a:off x="214311" y="1571625"/>
            <a:ext cx="8605840" cy="5286375"/>
          </a:xfrm>
          <a:prstGeom prst="rect">
            <a:avLst/>
          </a:prstGeom>
        </p:spPr>
        <p:txBody>
          <a:bodyPr/>
          <a:lstStyle>
            <a:lvl1pPr>
              <a:spcBef>
                <a:spcPts val="500"/>
              </a:spcBef>
              <a:defRPr sz="2200"/>
            </a:lvl1pPr>
            <a:lvl2pPr marL="771525" indent="-314325">
              <a:spcBef>
                <a:spcPts val="500"/>
              </a:spcBef>
              <a:defRPr sz="2200"/>
            </a:lvl2pPr>
            <a:lvl3pPr marL="1193800" indent="-279400">
              <a:spcBef>
                <a:spcPts val="500"/>
              </a:spcBef>
              <a:defRPr sz="2200"/>
            </a:lvl3pPr>
            <a:lvl4pPr marL="1623060" indent="-251460">
              <a:spcBef>
                <a:spcPts val="500"/>
              </a:spcBef>
              <a:defRPr sz="2200"/>
            </a:lvl4pPr>
            <a:lvl5pPr marL="2108200" indent="-279400">
              <a:spcBef>
                <a:spcPts val="500"/>
              </a:spcBef>
              <a:defRPr sz="2200"/>
            </a:lvl5pPr>
          </a:lstStyle>
          <a:p>
            <a:r>
              <a:t>Textebene 1</a:t>
            </a:r>
          </a:p>
          <a:p>
            <a:pPr lvl="1"/>
            <a:r>
              <a:t>Textebene 2</a:t>
            </a:r>
          </a:p>
          <a:p>
            <a:pPr lvl="2"/>
            <a:r>
              <a:t>Textebene 3</a:t>
            </a:r>
          </a:p>
          <a:p>
            <a:pPr lvl="3"/>
            <a:r>
              <a:t>Textebene 4</a:t>
            </a:r>
          </a:p>
          <a:p>
            <a:pPr lvl="4"/>
            <a:r>
              <a:t>Textebene 5</a:t>
            </a:r>
          </a:p>
        </p:txBody>
      </p:sp>
      <p:sp>
        <p:nvSpPr>
          <p:cNvPr id="117" name="Foliennummer"/>
          <p:cNvSpPr txBox="1">
            <a:spLocks noGrp="1"/>
          </p:cNvSpPr>
          <p:nvPr>
            <p:ph type="sldNum" sz="quarter" idx="2"/>
          </p:nvPr>
        </p:nvSpPr>
        <p:spPr>
          <a:xfrm>
            <a:off x="7812086" y="6337300"/>
            <a:ext cx="358412" cy="350660"/>
          </a:xfrm>
          <a:prstGeom prst="rect">
            <a:avLst/>
          </a:prstGeom>
        </p:spPr>
        <p:txBody>
          <a:bodyPr/>
          <a:lstStyle>
            <a:lvl1pPr algn="l">
              <a:defRPr sz="1800"/>
            </a:lvl1p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Default">
    <p:spTree>
      <p:nvGrpSpPr>
        <p:cNvPr id="1" name=""/>
        <p:cNvGrpSpPr/>
        <p:nvPr/>
      </p:nvGrpSpPr>
      <p:grpSpPr>
        <a:xfrm>
          <a:off x="0" y="0"/>
          <a:ext cx="0" cy="0"/>
          <a:chOff x="0" y="0"/>
          <a:chExt cx="0" cy="0"/>
        </a:xfrm>
      </p:grpSpPr>
      <p:pic>
        <p:nvPicPr>
          <p:cNvPr id="124" name="DarkRed90.png" descr="DarkRed90.png"/>
          <p:cNvPicPr>
            <a:picLocks noChangeAspect="1"/>
          </p:cNvPicPr>
          <p:nvPr/>
        </p:nvPicPr>
        <p:blipFill>
          <a:blip r:embed="rId2">
            <a:extLst/>
          </a:blip>
          <a:stretch>
            <a:fillRect/>
          </a:stretch>
        </p:blipFill>
        <p:spPr>
          <a:xfrm>
            <a:off x="0" y="0"/>
            <a:ext cx="9144000" cy="514350"/>
          </a:xfrm>
          <a:prstGeom prst="rect">
            <a:avLst/>
          </a:prstGeom>
          <a:ln w="12700">
            <a:miter lim="400000"/>
          </a:ln>
        </p:spPr>
      </p:pic>
      <p:sp>
        <p:nvSpPr>
          <p:cNvPr id="125" name="UCL DEPARTMENT OF SECURITY AND CRIME SCIENCE"/>
          <p:cNvSpPr txBox="1"/>
          <p:nvPr/>
        </p:nvSpPr>
        <p:spPr>
          <a:xfrm>
            <a:off x="71437" y="71438"/>
            <a:ext cx="6929438" cy="35066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defRPr b="1">
                <a:solidFill>
                  <a:srgbClr val="FFFFFF"/>
                </a:solidFill>
              </a:defRPr>
            </a:lvl1pPr>
          </a:lstStyle>
          <a:p>
            <a:r>
              <a:t>UCL DEPARTMENT OF SECURITY AND CRIME SCIENCE</a:t>
            </a:r>
          </a:p>
        </p:txBody>
      </p:sp>
      <p:sp>
        <p:nvSpPr>
          <p:cNvPr id="126" name="Titeltext"/>
          <p:cNvSpPr txBox="1">
            <a:spLocks noGrp="1"/>
          </p:cNvSpPr>
          <p:nvPr>
            <p:ph type="title"/>
          </p:nvPr>
        </p:nvSpPr>
        <p:spPr>
          <a:xfrm>
            <a:off x="214311" y="714375"/>
            <a:ext cx="8489952" cy="857250"/>
          </a:xfrm>
          <a:prstGeom prst="rect">
            <a:avLst/>
          </a:prstGeom>
        </p:spPr>
        <p:txBody>
          <a:bodyPr/>
          <a:lstStyle>
            <a:lvl1pPr>
              <a:defRPr sz="2800">
                <a:solidFill>
                  <a:srgbClr val="5A1B31"/>
                </a:solidFill>
              </a:defRPr>
            </a:lvl1pPr>
          </a:lstStyle>
          <a:p>
            <a:r>
              <a:t>Titeltext</a:t>
            </a:r>
          </a:p>
        </p:txBody>
      </p:sp>
      <p:sp>
        <p:nvSpPr>
          <p:cNvPr id="127" name="Textebene 1…"/>
          <p:cNvSpPr txBox="1">
            <a:spLocks noGrp="1"/>
          </p:cNvSpPr>
          <p:nvPr>
            <p:ph type="body" idx="1"/>
          </p:nvPr>
        </p:nvSpPr>
        <p:spPr>
          <a:xfrm>
            <a:off x="214311" y="1571625"/>
            <a:ext cx="8605840" cy="5286375"/>
          </a:xfrm>
          <a:prstGeom prst="rect">
            <a:avLst/>
          </a:prstGeom>
        </p:spPr>
        <p:txBody>
          <a:bodyPr/>
          <a:lstStyle>
            <a:lvl1pPr>
              <a:spcBef>
                <a:spcPts val="500"/>
              </a:spcBef>
              <a:defRPr sz="2200"/>
            </a:lvl1pPr>
            <a:lvl2pPr marL="771525" indent="-314325">
              <a:spcBef>
                <a:spcPts val="500"/>
              </a:spcBef>
              <a:defRPr sz="2200"/>
            </a:lvl2pPr>
            <a:lvl3pPr marL="1193800" indent="-279400">
              <a:spcBef>
                <a:spcPts val="500"/>
              </a:spcBef>
              <a:defRPr sz="2200"/>
            </a:lvl3pPr>
            <a:lvl4pPr marL="1623060" indent="-251460">
              <a:spcBef>
                <a:spcPts val="500"/>
              </a:spcBef>
              <a:defRPr sz="2200"/>
            </a:lvl4pPr>
            <a:lvl5pPr marL="2108200" indent="-279400">
              <a:spcBef>
                <a:spcPts val="500"/>
              </a:spcBef>
              <a:defRPr sz="2200"/>
            </a:lvl5pPr>
          </a:lstStyle>
          <a:p>
            <a:r>
              <a:t>Textebene 1</a:t>
            </a:r>
          </a:p>
          <a:p>
            <a:pPr lvl="1"/>
            <a:r>
              <a:t>Textebene 2</a:t>
            </a:r>
          </a:p>
          <a:p>
            <a:pPr lvl="2"/>
            <a:r>
              <a:t>Textebene 3</a:t>
            </a:r>
          </a:p>
          <a:p>
            <a:pPr lvl="3"/>
            <a:r>
              <a:t>Textebene 4</a:t>
            </a:r>
          </a:p>
          <a:p>
            <a:pPr lvl="4"/>
            <a:r>
              <a:t>Textebene 5</a:t>
            </a:r>
          </a:p>
        </p:txBody>
      </p:sp>
      <p:sp>
        <p:nvSpPr>
          <p:cNvPr id="128" name="Foliennummer"/>
          <p:cNvSpPr txBox="1">
            <a:spLocks noGrp="1"/>
          </p:cNvSpPr>
          <p:nvPr>
            <p:ph type="sldNum" sz="quarter" idx="2"/>
          </p:nvPr>
        </p:nvSpPr>
        <p:spPr>
          <a:xfrm>
            <a:off x="7812086" y="6337300"/>
            <a:ext cx="358412" cy="350660"/>
          </a:xfrm>
          <a:prstGeom prst="rect">
            <a:avLst/>
          </a:prstGeom>
        </p:spPr>
        <p:txBody>
          <a:bodyPr/>
          <a:lstStyle>
            <a:lvl1pPr algn="l">
              <a:defRPr sz="1800"/>
            </a:lvl1p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Default">
    <p:spTree>
      <p:nvGrpSpPr>
        <p:cNvPr id="1" name=""/>
        <p:cNvGrpSpPr/>
        <p:nvPr/>
      </p:nvGrpSpPr>
      <p:grpSpPr>
        <a:xfrm>
          <a:off x="0" y="0"/>
          <a:ext cx="0" cy="0"/>
          <a:chOff x="0" y="0"/>
          <a:chExt cx="0" cy="0"/>
        </a:xfrm>
      </p:grpSpPr>
      <p:pic>
        <p:nvPicPr>
          <p:cNvPr id="135" name="DarkRed90.png" descr="DarkRed90.png"/>
          <p:cNvPicPr>
            <a:picLocks noChangeAspect="1"/>
          </p:cNvPicPr>
          <p:nvPr/>
        </p:nvPicPr>
        <p:blipFill>
          <a:blip r:embed="rId2">
            <a:extLst/>
          </a:blip>
          <a:stretch>
            <a:fillRect/>
          </a:stretch>
        </p:blipFill>
        <p:spPr>
          <a:xfrm>
            <a:off x="0" y="0"/>
            <a:ext cx="9144000" cy="514350"/>
          </a:xfrm>
          <a:prstGeom prst="rect">
            <a:avLst/>
          </a:prstGeom>
          <a:ln w="12700">
            <a:miter lim="400000"/>
          </a:ln>
        </p:spPr>
      </p:pic>
      <p:sp>
        <p:nvSpPr>
          <p:cNvPr id="136" name="UCL DEPARTMENT OF SECURITY AND CRIME SCIENCE"/>
          <p:cNvSpPr txBox="1"/>
          <p:nvPr/>
        </p:nvSpPr>
        <p:spPr>
          <a:xfrm>
            <a:off x="71437" y="71438"/>
            <a:ext cx="6929438" cy="35066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defRPr b="1">
                <a:solidFill>
                  <a:srgbClr val="FFFFFF"/>
                </a:solidFill>
              </a:defRPr>
            </a:lvl1pPr>
          </a:lstStyle>
          <a:p>
            <a:r>
              <a:t>UCL DEPARTMENT OF SECURITY AND CRIME SCIENCE</a:t>
            </a:r>
          </a:p>
        </p:txBody>
      </p:sp>
      <p:sp>
        <p:nvSpPr>
          <p:cNvPr id="137" name="Titeltext"/>
          <p:cNvSpPr txBox="1">
            <a:spLocks noGrp="1"/>
          </p:cNvSpPr>
          <p:nvPr>
            <p:ph type="title"/>
          </p:nvPr>
        </p:nvSpPr>
        <p:spPr>
          <a:xfrm>
            <a:off x="214311" y="714375"/>
            <a:ext cx="8489952" cy="857250"/>
          </a:xfrm>
          <a:prstGeom prst="rect">
            <a:avLst/>
          </a:prstGeom>
        </p:spPr>
        <p:txBody>
          <a:bodyPr/>
          <a:lstStyle>
            <a:lvl1pPr>
              <a:defRPr sz="2800">
                <a:solidFill>
                  <a:srgbClr val="5A1B31"/>
                </a:solidFill>
              </a:defRPr>
            </a:lvl1pPr>
          </a:lstStyle>
          <a:p>
            <a:r>
              <a:t>Titeltext</a:t>
            </a:r>
          </a:p>
        </p:txBody>
      </p:sp>
      <p:sp>
        <p:nvSpPr>
          <p:cNvPr id="138" name="Textebene 1…"/>
          <p:cNvSpPr txBox="1">
            <a:spLocks noGrp="1"/>
          </p:cNvSpPr>
          <p:nvPr>
            <p:ph type="body" idx="1"/>
          </p:nvPr>
        </p:nvSpPr>
        <p:spPr>
          <a:xfrm>
            <a:off x="214311" y="1571625"/>
            <a:ext cx="8605840" cy="5286375"/>
          </a:xfrm>
          <a:prstGeom prst="rect">
            <a:avLst/>
          </a:prstGeom>
        </p:spPr>
        <p:txBody>
          <a:bodyPr/>
          <a:lstStyle>
            <a:lvl1pPr>
              <a:spcBef>
                <a:spcPts val="500"/>
              </a:spcBef>
              <a:defRPr sz="2200"/>
            </a:lvl1pPr>
            <a:lvl2pPr marL="771525" indent="-314325">
              <a:spcBef>
                <a:spcPts val="500"/>
              </a:spcBef>
              <a:defRPr sz="2200"/>
            </a:lvl2pPr>
            <a:lvl3pPr marL="1193800" indent="-279400">
              <a:spcBef>
                <a:spcPts val="500"/>
              </a:spcBef>
              <a:defRPr sz="2200"/>
            </a:lvl3pPr>
            <a:lvl4pPr marL="1623060" indent="-251460">
              <a:spcBef>
                <a:spcPts val="500"/>
              </a:spcBef>
              <a:defRPr sz="2200"/>
            </a:lvl4pPr>
            <a:lvl5pPr marL="2108200" indent="-279400">
              <a:spcBef>
                <a:spcPts val="500"/>
              </a:spcBef>
              <a:defRPr sz="2200"/>
            </a:lvl5pPr>
          </a:lstStyle>
          <a:p>
            <a:r>
              <a:t>Textebene 1</a:t>
            </a:r>
          </a:p>
          <a:p>
            <a:pPr lvl="1"/>
            <a:r>
              <a:t>Textebene 2</a:t>
            </a:r>
          </a:p>
          <a:p>
            <a:pPr lvl="2"/>
            <a:r>
              <a:t>Textebene 3</a:t>
            </a:r>
          </a:p>
          <a:p>
            <a:pPr lvl="3"/>
            <a:r>
              <a:t>Textebene 4</a:t>
            </a:r>
          </a:p>
          <a:p>
            <a:pPr lvl="4"/>
            <a:r>
              <a:t>Textebene 5</a:t>
            </a:r>
          </a:p>
        </p:txBody>
      </p:sp>
      <p:sp>
        <p:nvSpPr>
          <p:cNvPr id="139" name="Foliennummer"/>
          <p:cNvSpPr txBox="1">
            <a:spLocks noGrp="1"/>
          </p:cNvSpPr>
          <p:nvPr>
            <p:ph type="sldNum" sz="quarter" idx="2"/>
          </p:nvPr>
        </p:nvSpPr>
        <p:spPr>
          <a:xfrm>
            <a:off x="7812086" y="6337300"/>
            <a:ext cx="358412" cy="350660"/>
          </a:xfrm>
          <a:prstGeom prst="rect">
            <a:avLst/>
          </a:prstGeom>
        </p:spPr>
        <p:txBody>
          <a:bodyPr/>
          <a:lstStyle>
            <a:lvl1pPr algn="l">
              <a:defRPr sz="1800"/>
            </a:lvl1p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Default">
    <p:spTree>
      <p:nvGrpSpPr>
        <p:cNvPr id="1" name=""/>
        <p:cNvGrpSpPr/>
        <p:nvPr/>
      </p:nvGrpSpPr>
      <p:grpSpPr>
        <a:xfrm>
          <a:off x="0" y="0"/>
          <a:ext cx="0" cy="0"/>
          <a:chOff x="0" y="0"/>
          <a:chExt cx="0" cy="0"/>
        </a:xfrm>
      </p:grpSpPr>
      <p:pic>
        <p:nvPicPr>
          <p:cNvPr id="146" name="DarkRed90.png" descr="DarkRed90.png"/>
          <p:cNvPicPr>
            <a:picLocks noChangeAspect="1"/>
          </p:cNvPicPr>
          <p:nvPr/>
        </p:nvPicPr>
        <p:blipFill>
          <a:blip r:embed="rId2">
            <a:extLst/>
          </a:blip>
          <a:stretch>
            <a:fillRect/>
          </a:stretch>
        </p:blipFill>
        <p:spPr>
          <a:xfrm>
            <a:off x="0" y="0"/>
            <a:ext cx="9144000" cy="514350"/>
          </a:xfrm>
          <a:prstGeom prst="rect">
            <a:avLst/>
          </a:prstGeom>
          <a:ln w="12700">
            <a:miter lim="400000"/>
          </a:ln>
        </p:spPr>
      </p:pic>
      <p:sp>
        <p:nvSpPr>
          <p:cNvPr id="147" name="UCL DEPARTMENT OF SECURITY AND CRIME SCIENCE"/>
          <p:cNvSpPr txBox="1"/>
          <p:nvPr/>
        </p:nvSpPr>
        <p:spPr>
          <a:xfrm>
            <a:off x="71437" y="71438"/>
            <a:ext cx="6929438" cy="35066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defRPr b="1">
                <a:solidFill>
                  <a:srgbClr val="FFFFFF"/>
                </a:solidFill>
              </a:defRPr>
            </a:lvl1pPr>
          </a:lstStyle>
          <a:p>
            <a:r>
              <a:t>UCL DEPARTMENT OF SECURITY AND CRIME SCIENCE</a:t>
            </a:r>
          </a:p>
        </p:txBody>
      </p:sp>
      <p:sp>
        <p:nvSpPr>
          <p:cNvPr id="148" name="Titeltext"/>
          <p:cNvSpPr txBox="1">
            <a:spLocks noGrp="1"/>
          </p:cNvSpPr>
          <p:nvPr>
            <p:ph type="title"/>
          </p:nvPr>
        </p:nvSpPr>
        <p:spPr>
          <a:xfrm>
            <a:off x="214311" y="714375"/>
            <a:ext cx="8489952" cy="857250"/>
          </a:xfrm>
          <a:prstGeom prst="rect">
            <a:avLst/>
          </a:prstGeom>
        </p:spPr>
        <p:txBody>
          <a:bodyPr/>
          <a:lstStyle>
            <a:lvl1pPr>
              <a:defRPr sz="2800">
                <a:solidFill>
                  <a:srgbClr val="5A1B31"/>
                </a:solidFill>
              </a:defRPr>
            </a:lvl1pPr>
          </a:lstStyle>
          <a:p>
            <a:r>
              <a:t>Titeltext</a:t>
            </a:r>
          </a:p>
        </p:txBody>
      </p:sp>
      <p:sp>
        <p:nvSpPr>
          <p:cNvPr id="149" name="Textebene 1…"/>
          <p:cNvSpPr txBox="1">
            <a:spLocks noGrp="1"/>
          </p:cNvSpPr>
          <p:nvPr>
            <p:ph type="body" idx="1"/>
          </p:nvPr>
        </p:nvSpPr>
        <p:spPr>
          <a:xfrm>
            <a:off x="214311" y="1571625"/>
            <a:ext cx="8605840" cy="5286375"/>
          </a:xfrm>
          <a:prstGeom prst="rect">
            <a:avLst/>
          </a:prstGeom>
        </p:spPr>
        <p:txBody>
          <a:bodyPr/>
          <a:lstStyle>
            <a:lvl1pPr>
              <a:spcBef>
                <a:spcPts val="500"/>
              </a:spcBef>
              <a:defRPr sz="2200"/>
            </a:lvl1pPr>
            <a:lvl2pPr marL="771525" indent="-314325">
              <a:spcBef>
                <a:spcPts val="500"/>
              </a:spcBef>
              <a:defRPr sz="2200"/>
            </a:lvl2pPr>
            <a:lvl3pPr marL="1193800" indent="-279400">
              <a:spcBef>
                <a:spcPts val="500"/>
              </a:spcBef>
              <a:defRPr sz="2200"/>
            </a:lvl3pPr>
            <a:lvl4pPr marL="1623060" indent="-251460">
              <a:spcBef>
                <a:spcPts val="500"/>
              </a:spcBef>
              <a:defRPr sz="2200"/>
            </a:lvl4pPr>
            <a:lvl5pPr marL="2108200" indent="-279400">
              <a:spcBef>
                <a:spcPts val="500"/>
              </a:spcBef>
              <a:defRPr sz="2200"/>
            </a:lvl5pPr>
          </a:lstStyle>
          <a:p>
            <a:r>
              <a:t>Textebene 1</a:t>
            </a:r>
          </a:p>
          <a:p>
            <a:pPr lvl="1"/>
            <a:r>
              <a:t>Textebene 2</a:t>
            </a:r>
          </a:p>
          <a:p>
            <a:pPr lvl="2"/>
            <a:r>
              <a:t>Textebene 3</a:t>
            </a:r>
          </a:p>
          <a:p>
            <a:pPr lvl="3"/>
            <a:r>
              <a:t>Textebene 4</a:t>
            </a:r>
          </a:p>
          <a:p>
            <a:pPr lvl="4"/>
            <a:r>
              <a:t>Textebene 5</a:t>
            </a:r>
          </a:p>
        </p:txBody>
      </p:sp>
      <p:sp>
        <p:nvSpPr>
          <p:cNvPr id="150" name="Foliennummer"/>
          <p:cNvSpPr txBox="1">
            <a:spLocks noGrp="1"/>
          </p:cNvSpPr>
          <p:nvPr>
            <p:ph type="sldNum" sz="quarter" idx="2"/>
          </p:nvPr>
        </p:nvSpPr>
        <p:spPr>
          <a:xfrm>
            <a:off x="7812086" y="6337300"/>
            <a:ext cx="358412" cy="350660"/>
          </a:xfrm>
          <a:prstGeom prst="rect">
            <a:avLst/>
          </a:prstGeom>
        </p:spPr>
        <p:txBody>
          <a:bodyPr/>
          <a:lstStyle>
            <a:lvl1pPr algn="l">
              <a:defRPr sz="1800"/>
            </a:lvl1p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Default">
    <p:spTree>
      <p:nvGrpSpPr>
        <p:cNvPr id="1" name=""/>
        <p:cNvGrpSpPr/>
        <p:nvPr/>
      </p:nvGrpSpPr>
      <p:grpSpPr>
        <a:xfrm>
          <a:off x="0" y="0"/>
          <a:ext cx="0" cy="0"/>
          <a:chOff x="0" y="0"/>
          <a:chExt cx="0" cy="0"/>
        </a:xfrm>
      </p:grpSpPr>
      <p:pic>
        <p:nvPicPr>
          <p:cNvPr id="157" name="DarkRed90.png" descr="DarkRed90.png"/>
          <p:cNvPicPr>
            <a:picLocks noChangeAspect="1"/>
          </p:cNvPicPr>
          <p:nvPr/>
        </p:nvPicPr>
        <p:blipFill>
          <a:blip r:embed="rId2">
            <a:extLst/>
          </a:blip>
          <a:stretch>
            <a:fillRect/>
          </a:stretch>
        </p:blipFill>
        <p:spPr>
          <a:xfrm>
            <a:off x="0" y="0"/>
            <a:ext cx="9144000" cy="514350"/>
          </a:xfrm>
          <a:prstGeom prst="rect">
            <a:avLst/>
          </a:prstGeom>
          <a:ln w="12700">
            <a:miter lim="400000"/>
          </a:ln>
        </p:spPr>
      </p:pic>
      <p:sp>
        <p:nvSpPr>
          <p:cNvPr id="158" name="UCL DEPARTMENT OF SECURITY AND CRIME SCIENCE"/>
          <p:cNvSpPr txBox="1"/>
          <p:nvPr/>
        </p:nvSpPr>
        <p:spPr>
          <a:xfrm>
            <a:off x="71437" y="71438"/>
            <a:ext cx="6929438" cy="35066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defRPr b="1">
                <a:solidFill>
                  <a:srgbClr val="FFFFFF"/>
                </a:solidFill>
              </a:defRPr>
            </a:lvl1pPr>
          </a:lstStyle>
          <a:p>
            <a:r>
              <a:t>UCL DEPARTMENT OF SECURITY AND CRIME SCIENCE</a:t>
            </a:r>
          </a:p>
        </p:txBody>
      </p:sp>
      <p:sp>
        <p:nvSpPr>
          <p:cNvPr id="159" name="Titeltext"/>
          <p:cNvSpPr txBox="1">
            <a:spLocks noGrp="1"/>
          </p:cNvSpPr>
          <p:nvPr>
            <p:ph type="title"/>
          </p:nvPr>
        </p:nvSpPr>
        <p:spPr>
          <a:xfrm>
            <a:off x="214311" y="714375"/>
            <a:ext cx="8489952" cy="857250"/>
          </a:xfrm>
          <a:prstGeom prst="rect">
            <a:avLst/>
          </a:prstGeom>
        </p:spPr>
        <p:txBody>
          <a:bodyPr/>
          <a:lstStyle>
            <a:lvl1pPr>
              <a:defRPr sz="2800">
                <a:solidFill>
                  <a:srgbClr val="5A1B31"/>
                </a:solidFill>
              </a:defRPr>
            </a:lvl1pPr>
          </a:lstStyle>
          <a:p>
            <a:r>
              <a:t>Titeltext</a:t>
            </a:r>
          </a:p>
        </p:txBody>
      </p:sp>
      <p:sp>
        <p:nvSpPr>
          <p:cNvPr id="160" name="Textebene 1…"/>
          <p:cNvSpPr txBox="1">
            <a:spLocks noGrp="1"/>
          </p:cNvSpPr>
          <p:nvPr>
            <p:ph type="body" idx="1"/>
          </p:nvPr>
        </p:nvSpPr>
        <p:spPr>
          <a:xfrm>
            <a:off x="214311" y="1571625"/>
            <a:ext cx="8605840" cy="5286375"/>
          </a:xfrm>
          <a:prstGeom prst="rect">
            <a:avLst/>
          </a:prstGeom>
        </p:spPr>
        <p:txBody>
          <a:bodyPr/>
          <a:lstStyle>
            <a:lvl1pPr>
              <a:spcBef>
                <a:spcPts val="500"/>
              </a:spcBef>
              <a:defRPr sz="2200"/>
            </a:lvl1pPr>
            <a:lvl2pPr marL="771525" indent="-314325">
              <a:spcBef>
                <a:spcPts val="500"/>
              </a:spcBef>
              <a:defRPr sz="2200"/>
            </a:lvl2pPr>
            <a:lvl3pPr marL="1193800" indent="-279400">
              <a:spcBef>
                <a:spcPts val="500"/>
              </a:spcBef>
              <a:defRPr sz="2200"/>
            </a:lvl3pPr>
            <a:lvl4pPr marL="1623060" indent="-251460">
              <a:spcBef>
                <a:spcPts val="500"/>
              </a:spcBef>
              <a:defRPr sz="2200"/>
            </a:lvl4pPr>
            <a:lvl5pPr marL="2108200" indent="-279400">
              <a:spcBef>
                <a:spcPts val="500"/>
              </a:spcBef>
              <a:defRPr sz="2200"/>
            </a:lvl5pPr>
          </a:lstStyle>
          <a:p>
            <a:r>
              <a:t>Textebene 1</a:t>
            </a:r>
          </a:p>
          <a:p>
            <a:pPr lvl="1"/>
            <a:r>
              <a:t>Textebene 2</a:t>
            </a:r>
          </a:p>
          <a:p>
            <a:pPr lvl="2"/>
            <a:r>
              <a:t>Textebene 3</a:t>
            </a:r>
          </a:p>
          <a:p>
            <a:pPr lvl="3"/>
            <a:r>
              <a:t>Textebene 4</a:t>
            </a:r>
          </a:p>
          <a:p>
            <a:pPr lvl="4"/>
            <a:r>
              <a:t>Textebene 5</a:t>
            </a:r>
          </a:p>
        </p:txBody>
      </p:sp>
      <p:sp>
        <p:nvSpPr>
          <p:cNvPr id="161" name="Foliennummer"/>
          <p:cNvSpPr txBox="1">
            <a:spLocks noGrp="1"/>
          </p:cNvSpPr>
          <p:nvPr>
            <p:ph type="sldNum" sz="quarter" idx="2"/>
          </p:nvPr>
        </p:nvSpPr>
        <p:spPr>
          <a:xfrm>
            <a:off x="7812086" y="6337300"/>
            <a:ext cx="358412" cy="350660"/>
          </a:xfrm>
          <a:prstGeom prst="rect">
            <a:avLst/>
          </a:prstGeom>
        </p:spPr>
        <p:txBody>
          <a:bodyPr/>
          <a:lstStyle>
            <a:lvl1pPr algn="l">
              <a:defRPr sz="1800"/>
            </a:lvl1pPr>
          </a:lstStyle>
          <a:p>
            <a:fld id="{86CB4B4D-7CA3-9044-876B-883B54F8677D}" type="slidenum">
              <a:t>‹#›</a:t>
            </a:fld>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Default">
    <p:spTree>
      <p:nvGrpSpPr>
        <p:cNvPr id="1" name=""/>
        <p:cNvGrpSpPr/>
        <p:nvPr/>
      </p:nvGrpSpPr>
      <p:grpSpPr>
        <a:xfrm>
          <a:off x="0" y="0"/>
          <a:ext cx="0" cy="0"/>
          <a:chOff x="0" y="0"/>
          <a:chExt cx="0" cy="0"/>
        </a:xfrm>
      </p:grpSpPr>
      <p:sp>
        <p:nvSpPr>
          <p:cNvPr id="168" name="Foliennummer"/>
          <p:cNvSpPr txBox="1">
            <a:spLocks noGrp="1"/>
          </p:cNvSpPr>
          <p:nvPr>
            <p:ph type="sldNum" sz="quarter" idx="2"/>
          </p:nvPr>
        </p:nvSpPr>
        <p:spPr>
          <a:xfrm>
            <a:off x="8413147" y="6406786"/>
            <a:ext cx="273654" cy="264253"/>
          </a:xfrm>
          <a:prstGeom prst="rect">
            <a:avLst/>
          </a:prstGeom>
        </p:spPr>
        <p:txBody>
          <a:bodyPr anchor="ctr"/>
          <a:lstStyle>
            <a:lvl1pPr>
              <a:defRPr sz="1200">
                <a:solidFill>
                  <a:srgbClr val="898989"/>
                </a:solidFill>
              </a:defRPr>
            </a:lvl1p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Default">
    <p:spTree>
      <p:nvGrpSpPr>
        <p:cNvPr id="1" name=""/>
        <p:cNvGrpSpPr/>
        <p:nvPr/>
      </p:nvGrpSpPr>
      <p:grpSpPr>
        <a:xfrm>
          <a:off x="0" y="0"/>
          <a:ext cx="0" cy="0"/>
          <a:chOff x="0" y="0"/>
          <a:chExt cx="0" cy="0"/>
        </a:xfrm>
      </p:grpSpPr>
      <p:pic>
        <p:nvPicPr>
          <p:cNvPr id="20" name="DarkRed90.png" descr="DarkRed90.png"/>
          <p:cNvPicPr>
            <a:picLocks noChangeAspect="1"/>
          </p:cNvPicPr>
          <p:nvPr/>
        </p:nvPicPr>
        <p:blipFill>
          <a:blip r:embed="rId2">
            <a:extLst/>
          </a:blip>
          <a:stretch>
            <a:fillRect/>
          </a:stretch>
        </p:blipFill>
        <p:spPr>
          <a:xfrm>
            <a:off x="0" y="0"/>
            <a:ext cx="9144000" cy="514350"/>
          </a:xfrm>
          <a:prstGeom prst="rect">
            <a:avLst/>
          </a:prstGeom>
          <a:ln w="12700">
            <a:miter lim="400000"/>
          </a:ln>
        </p:spPr>
      </p:pic>
      <p:sp>
        <p:nvSpPr>
          <p:cNvPr id="21" name="UCL DEPARTMENT OF SECURITY AND CRIME SCIENCE"/>
          <p:cNvSpPr txBox="1"/>
          <p:nvPr/>
        </p:nvSpPr>
        <p:spPr>
          <a:xfrm>
            <a:off x="71437" y="71438"/>
            <a:ext cx="6929438" cy="35066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defRPr b="1">
                <a:solidFill>
                  <a:srgbClr val="FFFFFF"/>
                </a:solidFill>
              </a:defRPr>
            </a:lvl1pPr>
          </a:lstStyle>
          <a:p>
            <a:r>
              <a:t>UCL DEPARTMENT OF SECURITY AND CRIME SCIENCE</a:t>
            </a:r>
          </a:p>
        </p:txBody>
      </p:sp>
      <p:sp>
        <p:nvSpPr>
          <p:cNvPr id="22" name="Foliennummer"/>
          <p:cNvSpPr txBox="1">
            <a:spLocks noGrp="1"/>
          </p:cNvSpPr>
          <p:nvPr>
            <p:ph type="sldNum" sz="quarter" idx="2"/>
          </p:nvPr>
        </p:nvSpPr>
        <p:spPr>
          <a:xfrm>
            <a:off x="8384894" y="6356350"/>
            <a:ext cx="301906" cy="288822"/>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Default">
    <p:spTree>
      <p:nvGrpSpPr>
        <p:cNvPr id="1" name=""/>
        <p:cNvGrpSpPr/>
        <p:nvPr/>
      </p:nvGrpSpPr>
      <p:grpSpPr>
        <a:xfrm>
          <a:off x="0" y="0"/>
          <a:ext cx="0" cy="0"/>
          <a:chOff x="0" y="0"/>
          <a:chExt cx="0" cy="0"/>
        </a:xfrm>
      </p:grpSpPr>
      <p:sp>
        <p:nvSpPr>
          <p:cNvPr id="29" name="Titeltext"/>
          <p:cNvSpPr txBox="1">
            <a:spLocks noGrp="1"/>
          </p:cNvSpPr>
          <p:nvPr>
            <p:ph type="title"/>
          </p:nvPr>
        </p:nvSpPr>
        <p:spPr>
          <a:prstGeom prst="rect">
            <a:avLst/>
          </a:prstGeom>
        </p:spPr>
        <p:txBody>
          <a:bodyPr/>
          <a:lstStyle/>
          <a:p>
            <a:r>
              <a:t>Titeltext</a:t>
            </a:r>
          </a:p>
        </p:txBody>
      </p:sp>
      <p:sp>
        <p:nvSpPr>
          <p:cNvPr id="30" name="Textebene 1…"/>
          <p:cNvSpPr txBox="1">
            <a:spLocks noGrp="1"/>
          </p:cNvSpPr>
          <p:nvPr>
            <p:ph type="body" idx="1"/>
          </p:nvPr>
        </p:nvSpPr>
        <p:spPr>
          <a:prstGeom prst="rect">
            <a:avLst/>
          </a:prstGeom>
        </p:spPr>
        <p:txBody>
          <a:bodyPr/>
          <a:lstStyle/>
          <a:p>
            <a:r>
              <a:t>Textebene 1</a:t>
            </a:r>
          </a:p>
          <a:p>
            <a:pPr lvl="1"/>
            <a:r>
              <a:t>Textebene 2</a:t>
            </a:r>
          </a:p>
          <a:p>
            <a:pPr lvl="2"/>
            <a:r>
              <a:t>Textebene 3</a:t>
            </a:r>
          </a:p>
          <a:p>
            <a:pPr lvl="3"/>
            <a:r>
              <a:t>Textebene 4</a:t>
            </a:r>
          </a:p>
          <a:p>
            <a:pPr lvl="4"/>
            <a:r>
              <a:t>Textebene 5</a:t>
            </a:r>
          </a:p>
        </p:txBody>
      </p:sp>
      <p:sp>
        <p:nvSpPr>
          <p:cNvPr id="31" name="Foliennummer"/>
          <p:cNvSpPr txBox="1">
            <a:spLocks noGrp="1"/>
          </p:cNvSpPr>
          <p:nvPr>
            <p:ph type="sldNum" sz="quarter" idx="2"/>
          </p:nvPr>
        </p:nvSpPr>
        <p:spPr>
          <a:xfrm>
            <a:off x="8384894" y="6356350"/>
            <a:ext cx="301906" cy="288822"/>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Default">
    <p:spTree>
      <p:nvGrpSpPr>
        <p:cNvPr id="1" name=""/>
        <p:cNvGrpSpPr/>
        <p:nvPr/>
      </p:nvGrpSpPr>
      <p:grpSpPr>
        <a:xfrm>
          <a:off x="0" y="0"/>
          <a:ext cx="0" cy="0"/>
          <a:chOff x="0" y="0"/>
          <a:chExt cx="0" cy="0"/>
        </a:xfrm>
      </p:grpSpPr>
      <p:pic>
        <p:nvPicPr>
          <p:cNvPr id="38" name="DarkRed1024.png" descr="DarkRed1024.png"/>
          <p:cNvPicPr>
            <a:picLocks noChangeAspect="1"/>
          </p:cNvPicPr>
          <p:nvPr/>
        </p:nvPicPr>
        <p:blipFill>
          <a:blip r:embed="rId2">
            <a:extLst/>
          </a:blip>
          <a:stretch>
            <a:fillRect/>
          </a:stretch>
        </p:blipFill>
        <p:spPr>
          <a:xfrm>
            <a:off x="0" y="0"/>
            <a:ext cx="9144000" cy="1295400"/>
          </a:xfrm>
          <a:prstGeom prst="rect">
            <a:avLst/>
          </a:prstGeom>
          <a:ln w="12700">
            <a:miter lim="400000"/>
          </a:ln>
        </p:spPr>
      </p:pic>
      <p:sp>
        <p:nvSpPr>
          <p:cNvPr id="39" name="UCL DEPARTMENT OF SECURITY AND CRIME SCIENCE"/>
          <p:cNvSpPr txBox="1"/>
          <p:nvPr/>
        </p:nvSpPr>
        <p:spPr>
          <a:xfrm>
            <a:off x="107950" y="107950"/>
            <a:ext cx="6929438" cy="35066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defRPr b="1">
                <a:solidFill>
                  <a:srgbClr val="FFFFFF"/>
                </a:solidFill>
              </a:defRPr>
            </a:lvl1pPr>
          </a:lstStyle>
          <a:p>
            <a:r>
              <a:t>UCL DEPARTMENT OF SECURITY AND CRIME SCIENCE</a:t>
            </a:r>
          </a:p>
        </p:txBody>
      </p:sp>
      <p:sp>
        <p:nvSpPr>
          <p:cNvPr id="40" name="Foliennummer"/>
          <p:cNvSpPr txBox="1">
            <a:spLocks noGrp="1"/>
          </p:cNvSpPr>
          <p:nvPr>
            <p:ph type="sldNum" sz="quarter" idx="2"/>
          </p:nvPr>
        </p:nvSpPr>
        <p:spPr>
          <a:xfrm>
            <a:off x="8384894" y="6356350"/>
            <a:ext cx="301906" cy="288822"/>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Default">
    <p:spTree>
      <p:nvGrpSpPr>
        <p:cNvPr id="1" name=""/>
        <p:cNvGrpSpPr/>
        <p:nvPr/>
      </p:nvGrpSpPr>
      <p:grpSpPr>
        <a:xfrm>
          <a:off x="0" y="0"/>
          <a:ext cx="0" cy="0"/>
          <a:chOff x="0" y="0"/>
          <a:chExt cx="0" cy="0"/>
        </a:xfrm>
      </p:grpSpPr>
      <p:pic>
        <p:nvPicPr>
          <p:cNvPr id="47" name="DarkRed90.png" descr="DarkRed90.png"/>
          <p:cNvPicPr>
            <a:picLocks noChangeAspect="1"/>
          </p:cNvPicPr>
          <p:nvPr/>
        </p:nvPicPr>
        <p:blipFill>
          <a:blip r:embed="rId2">
            <a:extLst/>
          </a:blip>
          <a:stretch>
            <a:fillRect/>
          </a:stretch>
        </p:blipFill>
        <p:spPr>
          <a:xfrm>
            <a:off x="0" y="0"/>
            <a:ext cx="9144000" cy="514350"/>
          </a:xfrm>
          <a:prstGeom prst="rect">
            <a:avLst/>
          </a:prstGeom>
          <a:ln w="12700">
            <a:miter lim="400000"/>
          </a:ln>
        </p:spPr>
      </p:pic>
      <p:sp>
        <p:nvSpPr>
          <p:cNvPr id="48" name="UCL DEPARTMENT OF SECURITY AND CRIME SCIENCE"/>
          <p:cNvSpPr txBox="1"/>
          <p:nvPr/>
        </p:nvSpPr>
        <p:spPr>
          <a:xfrm>
            <a:off x="71437" y="71438"/>
            <a:ext cx="6929438" cy="35066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defRPr b="1">
                <a:solidFill>
                  <a:srgbClr val="FFFFFF"/>
                </a:solidFill>
              </a:defRPr>
            </a:lvl1pPr>
          </a:lstStyle>
          <a:p>
            <a:r>
              <a:t>UCL DEPARTMENT OF SECURITY AND CRIME SCIENCE</a:t>
            </a:r>
          </a:p>
        </p:txBody>
      </p:sp>
      <p:sp>
        <p:nvSpPr>
          <p:cNvPr id="49" name="Titeltext"/>
          <p:cNvSpPr txBox="1">
            <a:spLocks noGrp="1"/>
          </p:cNvSpPr>
          <p:nvPr>
            <p:ph type="title"/>
          </p:nvPr>
        </p:nvSpPr>
        <p:spPr>
          <a:xfrm>
            <a:off x="214311" y="714375"/>
            <a:ext cx="8489952" cy="857250"/>
          </a:xfrm>
          <a:prstGeom prst="rect">
            <a:avLst/>
          </a:prstGeom>
        </p:spPr>
        <p:txBody>
          <a:bodyPr/>
          <a:lstStyle>
            <a:lvl1pPr>
              <a:defRPr sz="2800">
                <a:solidFill>
                  <a:srgbClr val="5A1B31"/>
                </a:solidFill>
              </a:defRPr>
            </a:lvl1pPr>
          </a:lstStyle>
          <a:p>
            <a:r>
              <a:t>Titeltext</a:t>
            </a:r>
          </a:p>
        </p:txBody>
      </p:sp>
      <p:sp>
        <p:nvSpPr>
          <p:cNvPr id="50" name="Textebene 1…"/>
          <p:cNvSpPr txBox="1">
            <a:spLocks noGrp="1"/>
          </p:cNvSpPr>
          <p:nvPr>
            <p:ph type="body" idx="1"/>
          </p:nvPr>
        </p:nvSpPr>
        <p:spPr>
          <a:xfrm>
            <a:off x="214311" y="1571625"/>
            <a:ext cx="8605840" cy="5286375"/>
          </a:xfrm>
          <a:prstGeom prst="rect">
            <a:avLst/>
          </a:prstGeom>
        </p:spPr>
        <p:txBody>
          <a:bodyPr/>
          <a:lstStyle>
            <a:lvl1pPr>
              <a:spcBef>
                <a:spcPts val="500"/>
              </a:spcBef>
              <a:defRPr sz="2200"/>
            </a:lvl1pPr>
            <a:lvl2pPr marL="771525" indent="-314325">
              <a:spcBef>
                <a:spcPts val="500"/>
              </a:spcBef>
              <a:defRPr sz="2200"/>
            </a:lvl2pPr>
            <a:lvl3pPr marL="1193800" indent="-279400">
              <a:spcBef>
                <a:spcPts val="500"/>
              </a:spcBef>
              <a:defRPr sz="2200"/>
            </a:lvl3pPr>
            <a:lvl4pPr marL="1623060" indent="-251460">
              <a:spcBef>
                <a:spcPts val="500"/>
              </a:spcBef>
              <a:defRPr sz="2200"/>
            </a:lvl4pPr>
            <a:lvl5pPr marL="2108200" indent="-279400">
              <a:spcBef>
                <a:spcPts val="500"/>
              </a:spcBef>
              <a:defRPr sz="2200"/>
            </a:lvl5pPr>
          </a:lstStyle>
          <a:p>
            <a:r>
              <a:t>Textebene 1</a:t>
            </a:r>
          </a:p>
          <a:p>
            <a:pPr lvl="1"/>
            <a:r>
              <a:t>Textebene 2</a:t>
            </a:r>
          </a:p>
          <a:p>
            <a:pPr lvl="2"/>
            <a:r>
              <a:t>Textebene 3</a:t>
            </a:r>
          </a:p>
          <a:p>
            <a:pPr lvl="3"/>
            <a:r>
              <a:t>Textebene 4</a:t>
            </a:r>
          </a:p>
          <a:p>
            <a:pPr lvl="4"/>
            <a:r>
              <a:t>Textebene 5</a:t>
            </a:r>
          </a:p>
        </p:txBody>
      </p:sp>
      <p:sp>
        <p:nvSpPr>
          <p:cNvPr id="51" name="Foliennummer"/>
          <p:cNvSpPr txBox="1">
            <a:spLocks noGrp="1"/>
          </p:cNvSpPr>
          <p:nvPr>
            <p:ph type="sldNum" sz="quarter" idx="2"/>
          </p:nvPr>
        </p:nvSpPr>
        <p:spPr>
          <a:xfrm>
            <a:off x="7812086" y="6337300"/>
            <a:ext cx="358412" cy="350660"/>
          </a:xfrm>
          <a:prstGeom prst="rect">
            <a:avLst/>
          </a:prstGeom>
        </p:spPr>
        <p:txBody>
          <a:bodyPr/>
          <a:lstStyle>
            <a:lvl1pPr algn="l">
              <a:defRPr sz="1800"/>
            </a:lvl1p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Default">
    <p:spTree>
      <p:nvGrpSpPr>
        <p:cNvPr id="1" name=""/>
        <p:cNvGrpSpPr/>
        <p:nvPr/>
      </p:nvGrpSpPr>
      <p:grpSpPr>
        <a:xfrm>
          <a:off x="0" y="0"/>
          <a:ext cx="0" cy="0"/>
          <a:chOff x="0" y="0"/>
          <a:chExt cx="0" cy="0"/>
        </a:xfrm>
      </p:grpSpPr>
      <p:pic>
        <p:nvPicPr>
          <p:cNvPr id="58" name="DarkRed90.png" descr="DarkRed90.png"/>
          <p:cNvPicPr>
            <a:picLocks noChangeAspect="1"/>
          </p:cNvPicPr>
          <p:nvPr/>
        </p:nvPicPr>
        <p:blipFill>
          <a:blip r:embed="rId2">
            <a:extLst/>
          </a:blip>
          <a:stretch>
            <a:fillRect/>
          </a:stretch>
        </p:blipFill>
        <p:spPr>
          <a:xfrm>
            <a:off x="0" y="0"/>
            <a:ext cx="9144000" cy="514350"/>
          </a:xfrm>
          <a:prstGeom prst="rect">
            <a:avLst/>
          </a:prstGeom>
          <a:ln w="12700">
            <a:miter lim="400000"/>
          </a:ln>
        </p:spPr>
      </p:pic>
      <p:sp>
        <p:nvSpPr>
          <p:cNvPr id="59" name="UCL DEPARTMENT OF SECURITY AND CRIME SCIENCE"/>
          <p:cNvSpPr txBox="1"/>
          <p:nvPr/>
        </p:nvSpPr>
        <p:spPr>
          <a:xfrm>
            <a:off x="71437" y="71438"/>
            <a:ext cx="6929438" cy="35066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defRPr b="1">
                <a:solidFill>
                  <a:srgbClr val="FFFFFF"/>
                </a:solidFill>
              </a:defRPr>
            </a:lvl1pPr>
          </a:lstStyle>
          <a:p>
            <a:r>
              <a:t>UCL DEPARTMENT OF SECURITY AND CRIME SCIENCE</a:t>
            </a:r>
          </a:p>
        </p:txBody>
      </p:sp>
      <p:sp>
        <p:nvSpPr>
          <p:cNvPr id="60" name="Titeltext"/>
          <p:cNvSpPr txBox="1">
            <a:spLocks noGrp="1"/>
          </p:cNvSpPr>
          <p:nvPr>
            <p:ph type="title"/>
          </p:nvPr>
        </p:nvSpPr>
        <p:spPr>
          <a:xfrm>
            <a:off x="214311" y="714375"/>
            <a:ext cx="8489952" cy="857250"/>
          </a:xfrm>
          <a:prstGeom prst="rect">
            <a:avLst/>
          </a:prstGeom>
        </p:spPr>
        <p:txBody>
          <a:bodyPr/>
          <a:lstStyle>
            <a:lvl1pPr>
              <a:defRPr sz="2800">
                <a:solidFill>
                  <a:srgbClr val="5A1B31"/>
                </a:solidFill>
              </a:defRPr>
            </a:lvl1pPr>
          </a:lstStyle>
          <a:p>
            <a:r>
              <a:t>Titeltext</a:t>
            </a:r>
          </a:p>
        </p:txBody>
      </p:sp>
      <p:sp>
        <p:nvSpPr>
          <p:cNvPr id="61" name="Textebene 1…"/>
          <p:cNvSpPr txBox="1">
            <a:spLocks noGrp="1"/>
          </p:cNvSpPr>
          <p:nvPr>
            <p:ph type="body" idx="1"/>
          </p:nvPr>
        </p:nvSpPr>
        <p:spPr>
          <a:xfrm>
            <a:off x="214311" y="1571625"/>
            <a:ext cx="8605840" cy="5286375"/>
          </a:xfrm>
          <a:prstGeom prst="rect">
            <a:avLst/>
          </a:prstGeom>
        </p:spPr>
        <p:txBody>
          <a:bodyPr/>
          <a:lstStyle>
            <a:lvl1pPr>
              <a:spcBef>
                <a:spcPts val="500"/>
              </a:spcBef>
              <a:defRPr sz="2200"/>
            </a:lvl1pPr>
            <a:lvl2pPr marL="771525" indent="-314325">
              <a:spcBef>
                <a:spcPts val="500"/>
              </a:spcBef>
              <a:defRPr sz="2200"/>
            </a:lvl2pPr>
            <a:lvl3pPr marL="1193800" indent="-279400">
              <a:spcBef>
                <a:spcPts val="500"/>
              </a:spcBef>
              <a:defRPr sz="2200"/>
            </a:lvl3pPr>
            <a:lvl4pPr marL="1623060" indent="-251460">
              <a:spcBef>
                <a:spcPts val="500"/>
              </a:spcBef>
              <a:defRPr sz="2200"/>
            </a:lvl4pPr>
            <a:lvl5pPr marL="2108200" indent="-279400">
              <a:spcBef>
                <a:spcPts val="500"/>
              </a:spcBef>
              <a:defRPr sz="2200"/>
            </a:lvl5pPr>
          </a:lstStyle>
          <a:p>
            <a:r>
              <a:t>Textebene 1</a:t>
            </a:r>
          </a:p>
          <a:p>
            <a:pPr lvl="1"/>
            <a:r>
              <a:t>Textebene 2</a:t>
            </a:r>
          </a:p>
          <a:p>
            <a:pPr lvl="2"/>
            <a:r>
              <a:t>Textebene 3</a:t>
            </a:r>
          </a:p>
          <a:p>
            <a:pPr lvl="3"/>
            <a:r>
              <a:t>Textebene 4</a:t>
            </a:r>
          </a:p>
          <a:p>
            <a:pPr lvl="4"/>
            <a:r>
              <a:t>Textebene 5</a:t>
            </a:r>
          </a:p>
        </p:txBody>
      </p:sp>
      <p:sp>
        <p:nvSpPr>
          <p:cNvPr id="62" name="Foliennummer"/>
          <p:cNvSpPr txBox="1">
            <a:spLocks noGrp="1"/>
          </p:cNvSpPr>
          <p:nvPr>
            <p:ph type="sldNum" sz="quarter" idx="2"/>
          </p:nvPr>
        </p:nvSpPr>
        <p:spPr>
          <a:xfrm>
            <a:off x="7812086" y="6337300"/>
            <a:ext cx="358412" cy="350660"/>
          </a:xfrm>
          <a:prstGeom prst="rect">
            <a:avLst/>
          </a:prstGeom>
        </p:spPr>
        <p:txBody>
          <a:bodyPr/>
          <a:lstStyle>
            <a:lvl1pPr algn="l">
              <a:defRPr sz="1800"/>
            </a:lvl1p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Default">
    <p:spTree>
      <p:nvGrpSpPr>
        <p:cNvPr id="1" name=""/>
        <p:cNvGrpSpPr/>
        <p:nvPr/>
      </p:nvGrpSpPr>
      <p:grpSpPr>
        <a:xfrm>
          <a:off x="0" y="0"/>
          <a:ext cx="0" cy="0"/>
          <a:chOff x="0" y="0"/>
          <a:chExt cx="0" cy="0"/>
        </a:xfrm>
      </p:grpSpPr>
      <p:pic>
        <p:nvPicPr>
          <p:cNvPr id="69" name="DarkRed90.png" descr="DarkRed90.png"/>
          <p:cNvPicPr>
            <a:picLocks noChangeAspect="1"/>
          </p:cNvPicPr>
          <p:nvPr/>
        </p:nvPicPr>
        <p:blipFill>
          <a:blip r:embed="rId2">
            <a:extLst/>
          </a:blip>
          <a:stretch>
            <a:fillRect/>
          </a:stretch>
        </p:blipFill>
        <p:spPr>
          <a:xfrm>
            <a:off x="0" y="0"/>
            <a:ext cx="9144000" cy="514350"/>
          </a:xfrm>
          <a:prstGeom prst="rect">
            <a:avLst/>
          </a:prstGeom>
          <a:ln w="12700">
            <a:miter lim="400000"/>
          </a:ln>
        </p:spPr>
      </p:pic>
      <p:sp>
        <p:nvSpPr>
          <p:cNvPr id="70" name="UCL DEPARTMENT OF SECURITY AND CRIME SCIENCE"/>
          <p:cNvSpPr txBox="1"/>
          <p:nvPr/>
        </p:nvSpPr>
        <p:spPr>
          <a:xfrm>
            <a:off x="71437" y="71438"/>
            <a:ext cx="6929438" cy="35066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defRPr b="1">
                <a:solidFill>
                  <a:srgbClr val="FFFFFF"/>
                </a:solidFill>
              </a:defRPr>
            </a:lvl1pPr>
          </a:lstStyle>
          <a:p>
            <a:r>
              <a:t>UCL DEPARTMENT OF SECURITY AND CRIME SCIENCE</a:t>
            </a:r>
          </a:p>
        </p:txBody>
      </p:sp>
      <p:sp>
        <p:nvSpPr>
          <p:cNvPr id="71" name="Titeltext"/>
          <p:cNvSpPr txBox="1">
            <a:spLocks noGrp="1"/>
          </p:cNvSpPr>
          <p:nvPr>
            <p:ph type="title"/>
          </p:nvPr>
        </p:nvSpPr>
        <p:spPr>
          <a:xfrm>
            <a:off x="214311" y="714375"/>
            <a:ext cx="8489952" cy="857250"/>
          </a:xfrm>
          <a:prstGeom prst="rect">
            <a:avLst/>
          </a:prstGeom>
        </p:spPr>
        <p:txBody>
          <a:bodyPr/>
          <a:lstStyle>
            <a:lvl1pPr>
              <a:defRPr sz="2800">
                <a:solidFill>
                  <a:srgbClr val="5A1B31"/>
                </a:solidFill>
              </a:defRPr>
            </a:lvl1pPr>
          </a:lstStyle>
          <a:p>
            <a:r>
              <a:t>Titeltext</a:t>
            </a:r>
          </a:p>
        </p:txBody>
      </p:sp>
      <p:sp>
        <p:nvSpPr>
          <p:cNvPr id="72" name="Textebene 1…"/>
          <p:cNvSpPr txBox="1">
            <a:spLocks noGrp="1"/>
          </p:cNvSpPr>
          <p:nvPr>
            <p:ph type="body" idx="1"/>
          </p:nvPr>
        </p:nvSpPr>
        <p:spPr>
          <a:xfrm>
            <a:off x="214311" y="1571625"/>
            <a:ext cx="8605840" cy="5286375"/>
          </a:xfrm>
          <a:prstGeom prst="rect">
            <a:avLst/>
          </a:prstGeom>
        </p:spPr>
        <p:txBody>
          <a:bodyPr/>
          <a:lstStyle>
            <a:lvl1pPr>
              <a:spcBef>
                <a:spcPts val="500"/>
              </a:spcBef>
              <a:defRPr sz="2200"/>
            </a:lvl1pPr>
            <a:lvl2pPr marL="771525" indent="-314325">
              <a:spcBef>
                <a:spcPts val="500"/>
              </a:spcBef>
              <a:defRPr sz="2200"/>
            </a:lvl2pPr>
            <a:lvl3pPr marL="1193800" indent="-279400">
              <a:spcBef>
                <a:spcPts val="500"/>
              </a:spcBef>
              <a:defRPr sz="2200"/>
            </a:lvl3pPr>
            <a:lvl4pPr marL="1623060" indent="-251460">
              <a:spcBef>
                <a:spcPts val="500"/>
              </a:spcBef>
              <a:defRPr sz="2200"/>
            </a:lvl4pPr>
            <a:lvl5pPr marL="2108200" indent="-279400">
              <a:spcBef>
                <a:spcPts val="500"/>
              </a:spcBef>
              <a:defRPr sz="2200"/>
            </a:lvl5pPr>
          </a:lstStyle>
          <a:p>
            <a:r>
              <a:t>Textebene 1</a:t>
            </a:r>
          </a:p>
          <a:p>
            <a:pPr lvl="1"/>
            <a:r>
              <a:t>Textebene 2</a:t>
            </a:r>
          </a:p>
          <a:p>
            <a:pPr lvl="2"/>
            <a:r>
              <a:t>Textebene 3</a:t>
            </a:r>
          </a:p>
          <a:p>
            <a:pPr lvl="3"/>
            <a:r>
              <a:t>Textebene 4</a:t>
            </a:r>
          </a:p>
          <a:p>
            <a:pPr lvl="4"/>
            <a:r>
              <a:t>Textebene 5</a:t>
            </a:r>
          </a:p>
        </p:txBody>
      </p:sp>
      <p:sp>
        <p:nvSpPr>
          <p:cNvPr id="73" name="Foliennummer"/>
          <p:cNvSpPr txBox="1">
            <a:spLocks noGrp="1"/>
          </p:cNvSpPr>
          <p:nvPr>
            <p:ph type="sldNum" sz="quarter" idx="2"/>
          </p:nvPr>
        </p:nvSpPr>
        <p:spPr>
          <a:xfrm>
            <a:off x="7812086" y="6337300"/>
            <a:ext cx="358412" cy="350660"/>
          </a:xfrm>
          <a:prstGeom prst="rect">
            <a:avLst/>
          </a:prstGeom>
        </p:spPr>
        <p:txBody>
          <a:bodyPr/>
          <a:lstStyle>
            <a:lvl1pPr algn="l">
              <a:defRPr sz="1800"/>
            </a:lvl1p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Default">
    <p:spTree>
      <p:nvGrpSpPr>
        <p:cNvPr id="1" name=""/>
        <p:cNvGrpSpPr/>
        <p:nvPr/>
      </p:nvGrpSpPr>
      <p:grpSpPr>
        <a:xfrm>
          <a:off x="0" y="0"/>
          <a:ext cx="0" cy="0"/>
          <a:chOff x="0" y="0"/>
          <a:chExt cx="0" cy="0"/>
        </a:xfrm>
      </p:grpSpPr>
      <p:pic>
        <p:nvPicPr>
          <p:cNvPr id="80" name="DarkRed90.png" descr="DarkRed90.png"/>
          <p:cNvPicPr>
            <a:picLocks noChangeAspect="1"/>
          </p:cNvPicPr>
          <p:nvPr/>
        </p:nvPicPr>
        <p:blipFill>
          <a:blip r:embed="rId2">
            <a:extLst/>
          </a:blip>
          <a:stretch>
            <a:fillRect/>
          </a:stretch>
        </p:blipFill>
        <p:spPr>
          <a:xfrm>
            <a:off x="0" y="0"/>
            <a:ext cx="9144000" cy="514350"/>
          </a:xfrm>
          <a:prstGeom prst="rect">
            <a:avLst/>
          </a:prstGeom>
          <a:ln w="12700">
            <a:miter lim="400000"/>
          </a:ln>
        </p:spPr>
      </p:pic>
      <p:sp>
        <p:nvSpPr>
          <p:cNvPr id="81" name="UCL DEPARTMENT OF SECURITY AND CRIME SCIENCE"/>
          <p:cNvSpPr txBox="1"/>
          <p:nvPr/>
        </p:nvSpPr>
        <p:spPr>
          <a:xfrm>
            <a:off x="71437" y="71438"/>
            <a:ext cx="6929438" cy="35066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defRPr b="1">
                <a:solidFill>
                  <a:srgbClr val="FFFFFF"/>
                </a:solidFill>
              </a:defRPr>
            </a:lvl1pPr>
          </a:lstStyle>
          <a:p>
            <a:r>
              <a:t>UCL DEPARTMENT OF SECURITY AND CRIME SCIENCE</a:t>
            </a:r>
          </a:p>
        </p:txBody>
      </p:sp>
      <p:sp>
        <p:nvSpPr>
          <p:cNvPr id="82" name="Titeltext"/>
          <p:cNvSpPr txBox="1">
            <a:spLocks noGrp="1"/>
          </p:cNvSpPr>
          <p:nvPr>
            <p:ph type="title"/>
          </p:nvPr>
        </p:nvSpPr>
        <p:spPr>
          <a:xfrm>
            <a:off x="214311" y="714375"/>
            <a:ext cx="8489952" cy="857250"/>
          </a:xfrm>
          <a:prstGeom prst="rect">
            <a:avLst/>
          </a:prstGeom>
        </p:spPr>
        <p:txBody>
          <a:bodyPr/>
          <a:lstStyle>
            <a:lvl1pPr>
              <a:defRPr sz="2800">
                <a:solidFill>
                  <a:srgbClr val="5A1B31"/>
                </a:solidFill>
              </a:defRPr>
            </a:lvl1pPr>
          </a:lstStyle>
          <a:p>
            <a:r>
              <a:t>Titeltext</a:t>
            </a:r>
          </a:p>
        </p:txBody>
      </p:sp>
      <p:sp>
        <p:nvSpPr>
          <p:cNvPr id="83" name="Textebene 1…"/>
          <p:cNvSpPr txBox="1">
            <a:spLocks noGrp="1"/>
          </p:cNvSpPr>
          <p:nvPr>
            <p:ph type="body" idx="1"/>
          </p:nvPr>
        </p:nvSpPr>
        <p:spPr>
          <a:xfrm>
            <a:off x="214311" y="1571625"/>
            <a:ext cx="8605840" cy="5286375"/>
          </a:xfrm>
          <a:prstGeom prst="rect">
            <a:avLst/>
          </a:prstGeom>
        </p:spPr>
        <p:txBody>
          <a:bodyPr/>
          <a:lstStyle>
            <a:lvl1pPr>
              <a:spcBef>
                <a:spcPts val="500"/>
              </a:spcBef>
              <a:defRPr sz="2200"/>
            </a:lvl1pPr>
            <a:lvl2pPr marL="771525" indent="-314325">
              <a:spcBef>
                <a:spcPts val="500"/>
              </a:spcBef>
              <a:defRPr sz="2200"/>
            </a:lvl2pPr>
            <a:lvl3pPr marL="1193800" indent="-279400">
              <a:spcBef>
                <a:spcPts val="500"/>
              </a:spcBef>
              <a:defRPr sz="2200"/>
            </a:lvl3pPr>
            <a:lvl4pPr marL="1623060" indent="-251460">
              <a:spcBef>
                <a:spcPts val="500"/>
              </a:spcBef>
              <a:defRPr sz="2200"/>
            </a:lvl4pPr>
            <a:lvl5pPr marL="2108200" indent="-279400">
              <a:spcBef>
                <a:spcPts val="500"/>
              </a:spcBef>
              <a:defRPr sz="2200"/>
            </a:lvl5pPr>
          </a:lstStyle>
          <a:p>
            <a:r>
              <a:t>Textebene 1</a:t>
            </a:r>
          </a:p>
          <a:p>
            <a:pPr lvl="1"/>
            <a:r>
              <a:t>Textebene 2</a:t>
            </a:r>
          </a:p>
          <a:p>
            <a:pPr lvl="2"/>
            <a:r>
              <a:t>Textebene 3</a:t>
            </a:r>
          </a:p>
          <a:p>
            <a:pPr lvl="3"/>
            <a:r>
              <a:t>Textebene 4</a:t>
            </a:r>
          </a:p>
          <a:p>
            <a:pPr lvl="4"/>
            <a:r>
              <a:t>Textebene 5</a:t>
            </a:r>
          </a:p>
        </p:txBody>
      </p:sp>
      <p:sp>
        <p:nvSpPr>
          <p:cNvPr id="84" name="Foliennummer"/>
          <p:cNvSpPr txBox="1">
            <a:spLocks noGrp="1"/>
          </p:cNvSpPr>
          <p:nvPr>
            <p:ph type="sldNum" sz="quarter" idx="2"/>
          </p:nvPr>
        </p:nvSpPr>
        <p:spPr>
          <a:xfrm>
            <a:off x="7812086" y="6337300"/>
            <a:ext cx="358412" cy="350660"/>
          </a:xfrm>
          <a:prstGeom prst="rect">
            <a:avLst/>
          </a:prstGeom>
        </p:spPr>
        <p:txBody>
          <a:bodyPr/>
          <a:lstStyle>
            <a:lvl1pPr algn="l">
              <a:defRPr sz="1800"/>
            </a:lvl1p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Default">
    <p:spTree>
      <p:nvGrpSpPr>
        <p:cNvPr id="1" name=""/>
        <p:cNvGrpSpPr/>
        <p:nvPr/>
      </p:nvGrpSpPr>
      <p:grpSpPr>
        <a:xfrm>
          <a:off x="0" y="0"/>
          <a:ext cx="0" cy="0"/>
          <a:chOff x="0" y="0"/>
          <a:chExt cx="0" cy="0"/>
        </a:xfrm>
      </p:grpSpPr>
      <p:pic>
        <p:nvPicPr>
          <p:cNvPr id="91" name="DarkRed90.png" descr="DarkRed90.png"/>
          <p:cNvPicPr>
            <a:picLocks noChangeAspect="1"/>
          </p:cNvPicPr>
          <p:nvPr/>
        </p:nvPicPr>
        <p:blipFill>
          <a:blip r:embed="rId2">
            <a:extLst/>
          </a:blip>
          <a:stretch>
            <a:fillRect/>
          </a:stretch>
        </p:blipFill>
        <p:spPr>
          <a:xfrm>
            <a:off x="0" y="0"/>
            <a:ext cx="9144000" cy="514350"/>
          </a:xfrm>
          <a:prstGeom prst="rect">
            <a:avLst/>
          </a:prstGeom>
          <a:ln w="12700">
            <a:miter lim="400000"/>
          </a:ln>
        </p:spPr>
      </p:pic>
      <p:sp>
        <p:nvSpPr>
          <p:cNvPr id="92" name="UCL DEPARTMENT OF SECURITY AND CRIME SCIENCE"/>
          <p:cNvSpPr txBox="1"/>
          <p:nvPr/>
        </p:nvSpPr>
        <p:spPr>
          <a:xfrm>
            <a:off x="71437" y="71438"/>
            <a:ext cx="6929438" cy="35066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defRPr b="1">
                <a:solidFill>
                  <a:srgbClr val="FFFFFF"/>
                </a:solidFill>
              </a:defRPr>
            </a:lvl1pPr>
          </a:lstStyle>
          <a:p>
            <a:r>
              <a:t>UCL DEPARTMENT OF SECURITY AND CRIME SCIENCE</a:t>
            </a:r>
          </a:p>
        </p:txBody>
      </p:sp>
      <p:sp>
        <p:nvSpPr>
          <p:cNvPr id="93" name="Titeltext"/>
          <p:cNvSpPr txBox="1">
            <a:spLocks noGrp="1"/>
          </p:cNvSpPr>
          <p:nvPr>
            <p:ph type="title"/>
          </p:nvPr>
        </p:nvSpPr>
        <p:spPr>
          <a:xfrm>
            <a:off x="214311" y="714375"/>
            <a:ext cx="8489952" cy="857250"/>
          </a:xfrm>
          <a:prstGeom prst="rect">
            <a:avLst/>
          </a:prstGeom>
        </p:spPr>
        <p:txBody>
          <a:bodyPr/>
          <a:lstStyle>
            <a:lvl1pPr>
              <a:defRPr sz="2800">
                <a:solidFill>
                  <a:srgbClr val="5A1B31"/>
                </a:solidFill>
              </a:defRPr>
            </a:lvl1pPr>
          </a:lstStyle>
          <a:p>
            <a:r>
              <a:t>Titeltext</a:t>
            </a:r>
          </a:p>
        </p:txBody>
      </p:sp>
      <p:sp>
        <p:nvSpPr>
          <p:cNvPr id="94" name="Textebene 1…"/>
          <p:cNvSpPr txBox="1">
            <a:spLocks noGrp="1"/>
          </p:cNvSpPr>
          <p:nvPr>
            <p:ph type="body" idx="1"/>
          </p:nvPr>
        </p:nvSpPr>
        <p:spPr>
          <a:xfrm>
            <a:off x="214311" y="1571625"/>
            <a:ext cx="8605840" cy="5286375"/>
          </a:xfrm>
          <a:prstGeom prst="rect">
            <a:avLst/>
          </a:prstGeom>
        </p:spPr>
        <p:txBody>
          <a:bodyPr/>
          <a:lstStyle>
            <a:lvl1pPr>
              <a:spcBef>
                <a:spcPts val="500"/>
              </a:spcBef>
              <a:defRPr sz="2200"/>
            </a:lvl1pPr>
            <a:lvl2pPr marL="771525" indent="-314325">
              <a:spcBef>
                <a:spcPts val="500"/>
              </a:spcBef>
              <a:defRPr sz="2200"/>
            </a:lvl2pPr>
            <a:lvl3pPr marL="1193800" indent="-279400">
              <a:spcBef>
                <a:spcPts val="500"/>
              </a:spcBef>
              <a:defRPr sz="2200"/>
            </a:lvl3pPr>
            <a:lvl4pPr marL="1623060" indent="-251460">
              <a:spcBef>
                <a:spcPts val="500"/>
              </a:spcBef>
              <a:defRPr sz="2200"/>
            </a:lvl4pPr>
            <a:lvl5pPr marL="2108200" indent="-279400">
              <a:spcBef>
                <a:spcPts val="500"/>
              </a:spcBef>
              <a:defRPr sz="2200"/>
            </a:lvl5pPr>
          </a:lstStyle>
          <a:p>
            <a:r>
              <a:t>Textebene 1</a:t>
            </a:r>
          </a:p>
          <a:p>
            <a:pPr lvl="1"/>
            <a:r>
              <a:t>Textebene 2</a:t>
            </a:r>
          </a:p>
          <a:p>
            <a:pPr lvl="2"/>
            <a:r>
              <a:t>Textebene 3</a:t>
            </a:r>
          </a:p>
          <a:p>
            <a:pPr lvl="3"/>
            <a:r>
              <a:t>Textebene 4</a:t>
            </a:r>
          </a:p>
          <a:p>
            <a:pPr lvl="4"/>
            <a:r>
              <a:t>Textebene 5</a:t>
            </a:r>
          </a:p>
        </p:txBody>
      </p:sp>
      <p:sp>
        <p:nvSpPr>
          <p:cNvPr id="95" name="Foliennummer"/>
          <p:cNvSpPr txBox="1">
            <a:spLocks noGrp="1"/>
          </p:cNvSpPr>
          <p:nvPr>
            <p:ph type="sldNum" sz="quarter" idx="2"/>
          </p:nvPr>
        </p:nvSpPr>
        <p:spPr>
          <a:xfrm>
            <a:off x="7812086" y="6337300"/>
            <a:ext cx="358412" cy="350660"/>
          </a:xfrm>
          <a:prstGeom prst="rect">
            <a:avLst/>
          </a:prstGeom>
        </p:spPr>
        <p:txBody>
          <a:bodyPr/>
          <a:lstStyle>
            <a:lvl1pPr algn="l">
              <a:defRPr sz="1800"/>
            </a:lvl1p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eltext"/>
          <p:cNvSpPr txBox="1">
            <a:spLocks noGrp="1"/>
          </p:cNvSpPr>
          <p:nvPr>
            <p:ph type="title"/>
          </p:nvPr>
        </p:nvSpPr>
        <p:spPr>
          <a:xfrm>
            <a:off x="330200" y="908050"/>
            <a:ext cx="8489950" cy="180022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normAutofit/>
          </a:bodyPr>
          <a:lstStyle/>
          <a:p>
            <a:r>
              <a:t>Titeltext</a:t>
            </a:r>
          </a:p>
        </p:txBody>
      </p:sp>
      <p:sp>
        <p:nvSpPr>
          <p:cNvPr id="3" name="Textebene 1…"/>
          <p:cNvSpPr txBox="1">
            <a:spLocks noGrp="1"/>
          </p:cNvSpPr>
          <p:nvPr>
            <p:ph type="body" idx="1"/>
          </p:nvPr>
        </p:nvSpPr>
        <p:spPr>
          <a:xfrm>
            <a:off x="330200" y="2708275"/>
            <a:ext cx="8489950" cy="414972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normAutofit/>
          </a:bodyPr>
          <a:lstStyle/>
          <a:p>
            <a:r>
              <a:t>Textebene 1</a:t>
            </a:r>
          </a:p>
          <a:p>
            <a:pPr lvl="1"/>
            <a:r>
              <a:t>Textebene 2</a:t>
            </a:r>
          </a:p>
          <a:p>
            <a:pPr lvl="2"/>
            <a:r>
              <a:t>Textebene 3</a:t>
            </a:r>
          </a:p>
          <a:p>
            <a:pPr lvl="3"/>
            <a:r>
              <a:t>Textebene 4</a:t>
            </a:r>
          </a:p>
          <a:p>
            <a:pPr lvl="4"/>
            <a:r>
              <a:t>Textebene 5</a:t>
            </a:r>
          </a:p>
        </p:txBody>
      </p:sp>
      <p:sp>
        <p:nvSpPr>
          <p:cNvPr id="4" name="Foliennummer"/>
          <p:cNvSpPr txBox="1">
            <a:spLocks noGrp="1"/>
          </p:cNvSpPr>
          <p:nvPr>
            <p:ph type="sldNum" sz="quarter" idx="2"/>
          </p:nvPr>
        </p:nvSpPr>
        <p:spPr>
          <a:xfrm>
            <a:off x="8518244" y="6337300"/>
            <a:ext cx="301906" cy="288822"/>
          </a:xfrm>
          <a:prstGeom prst="rect">
            <a:avLst/>
          </a:prstGeom>
          <a:ln w="12700">
            <a:miter lim="400000"/>
          </a:ln>
        </p:spPr>
        <p:txBody>
          <a:bodyPr wrap="none" lIns="45718" tIns="45718" rIns="45718" bIns="45718">
            <a:spAutoFit/>
          </a:bodyPr>
          <a:lstStyle>
            <a:lvl1pPr algn="r">
              <a:defRPr sz="1400"/>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transition spd="med"/>
  <p:txStyles>
    <p:titleStyle>
      <a:lvl1pPr marL="0" marR="0" indent="0" algn="l" defTabSz="914400" rtl="0" latinLnBrk="0">
        <a:lnSpc>
          <a:spcPct val="100000"/>
        </a:lnSpc>
        <a:spcBef>
          <a:spcPts val="0"/>
        </a:spcBef>
        <a:spcAft>
          <a:spcPts val="0"/>
        </a:spcAft>
        <a:buClrTx/>
        <a:buSzTx/>
        <a:buFontTx/>
        <a:buNone/>
        <a:tabLst/>
        <a:defRPr sz="3000" b="1" i="0" u="none" strike="noStrike" cap="none" spc="0" baseline="0">
          <a:solidFill>
            <a:srgbClr val="52425B"/>
          </a:solidFill>
          <a:uFillTx/>
          <a:latin typeface="Arial"/>
          <a:ea typeface="Arial"/>
          <a:cs typeface="Arial"/>
          <a:sym typeface="Arial"/>
        </a:defRPr>
      </a:lvl1pPr>
      <a:lvl2pPr marL="0" marR="0" indent="0" algn="l" defTabSz="914400" rtl="0" latinLnBrk="0">
        <a:lnSpc>
          <a:spcPct val="100000"/>
        </a:lnSpc>
        <a:spcBef>
          <a:spcPts val="0"/>
        </a:spcBef>
        <a:spcAft>
          <a:spcPts val="0"/>
        </a:spcAft>
        <a:buClrTx/>
        <a:buSzTx/>
        <a:buFontTx/>
        <a:buNone/>
        <a:tabLst/>
        <a:defRPr sz="3000" b="1" i="0" u="none" strike="noStrike" cap="none" spc="0" baseline="0">
          <a:solidFill>
            <a:srgbClr val="52425B"/>
          </a:solidFill>
          <a:uFillTx/>
          <a:latin typeface="Arial"/>
          <a:ea typeface="Arial"/>
          <a:cs typeface="Arial"/>
          <a:sym typeface="Arial"/>
        </a:defRPr>
      </a:lvl2pPr>
      <a:lvl3pPr marL="0" marR="0" indent="0" algn="l" defTabSz="914400" rtl="0" latinLnBrk="0">
        <a:lnSpc>
          <a:spcPct val="100000"/>
        </a:lnSpc>
        <a:spcBef>
          <a:spcPts val="0"/>
        </a:spcBef>
        <a:spcAft>
          <a:spcPts val="0"/>
        </a:spcAft>
        <a:buClrTx/>
        <a:buSzTx/>
        <a:buFontTx/>
        <a:buNone/>
        <a:tabLst/>
        <a:defRPr sz="3000" b="1" i="0" u="none" strike="noStrike" cap="none" spc="0" baseline="0">
          <a:solidFill>
            <a:srgbClr val="52425B"/>
          </a:solidFill>
          <a:uFillTx/>
          <a:latin typeface="Arial"/>
          <a:ea typeface="Arial"/>
          <a:cs typeface="Arial"/>
          <a:sym typeface="Arial"/>
        </a:defRPr>
      </a:lvl3pPr>
      <a:lvl4pPr marL="0" marR="0" indent="0" algn="l" defTabSz="914400" rtl="0" latinLnBrk="0">
        <a:lnSpc>
          <a:spcPct val="100000"/>
        </a:lnSpc>
        <a:spcBef>
          <a:spcPts val="0"/>
        </a:spcBef>
        <a:spcAft>
          <a:spcPts val="0"/>
        </a:spcAft>
        <a:buClrTx/>
        <a:buSzTx/>
        <a:buFontTx/>
        <a:buNone/>
        <a:tabLst/>
        <a:defRPr sz="3000" b="1" i="0" u="none" strike="noStrike" cap="none" spc="0" baseline="0">
          <a:solidFill>
            <a:srgbClr val="52425B"/>
          </a:solidFill>
          <a:uFillTx/>
          <a:latin typeface="Arial"/>
          <a:ea typeface="Arial"/>
          <a:cs typeface="Arial"/>
          <a:sym typeface="Arial"/>
        </a:defRPr>
      </a:lvl4pPr>
      <a:lvl5pPr marL="0" marR="0" indent="0" algn="l" defTabSz="914400" rtl="0" latinLnBrk="0">
        <a:lnSpc>
          <a:spcPct val="100000"/>
        </a:lnSpc>
        <a:spcBef>
          <a:spcPts val="0"/>
        </a:spcBef>
        <a:spcAft>
          <a:spcPts val="0"/>
        </a:spcAft>
        <a:buClrTx/>
        <a:buSzTx/>
        <a:buFontTx/>
        <a:buNone/>
        <a:tabLst/>
        <a:defRPr sz="3000" b="1" i="0" u="none" strike="noStrike" cap="none" spc="0" baseline="0">
          <a:solidFill>
            <a:srgbClr val="52425B"/>
          </a:solidFill>
          <a:uFillTx/>
          <a:latin typeface="Arial"/>
          <a:ea typeface="Arial"/>
          <a:cs typeface="Arial"/>
          <a:sym typeface="Arial"/>
        </a:defRPr>
      </a:lvl5pPr>
      <a:lvl6pPr marL="0" marR="0" indent="0" algn="l" defTabSz="914400" rtl="0" latinLnBrk="0">
        <a:lnSpc>
          <a:spcPct val="100000"/>
        </a:lnSpc>
        <a:spcBef>
          <a:spcPts val="0"/>
        </a:spcBef>
        <a:spcAft>
          <a:spcPts val="0"/>
        </a:spcAft>
        <a:buClrTx/>
        <a:buSzTx/>
        <a:buFontTx/>
        <a:buNone/>
        <a:tabLst/>
        <a:defRPr sz="3000" b="1" i="0" u="none" strike="noStrike" cap="none" spc="0" baseline="0">
          <a:solidFill>
            <a:srgbClr val="52425B"/>
          </a:solidFill>
          <a:uFillTx/>
          <a:latin typeface="Arial"/>
          <a:ea typeface="Arial"/>
          <a:cs typeface="Arial"/>
          <a:sym typeface="Arial"/>
        </a:defRPr>
      </a:lvl6pPr>
      <a:lvl7pPr marL="0" marR="0" indent="0" algn="l" defTabSz="914400" rtl="0" latinLnBrk="0">
        <a:lnSpc>
          <a:spcPct val="100000"/>
        </a:lnSpc>
        <a:spcBef>
          <a:spcPts val="0"/>
        </a:spcBef>
        <a:spcAft>
          <a:spcPts val="0"/>
        </a:spcAft>
        <a:buClrTx/>
        <a:buSzTx/>
        <a:buFontTx/>
        <a:buNone/>
        <a:tabLst/>
        <a:defRPr sz="3000" b="1" i="0" u="none" strike="noStrike" cap="none" spc="0" baseline="0">
          <a:solidFill>
            <a:srgbClr val="52425B"/>
          </a:solidFill>
          <a:uFillTx/>
          <a:latin typeface="Arial"/>
          <a:ea typeface="Arial"/>
          <a:cs typeface="Arial"/>
          <a:sym typeface="Arial"/>
        </a:defRPr>
      </a:lvl7pPr>
      <a:lvl8pPr marL="0" marR="0" indent="0" algn="l" defTabSz="914400" rtl="0" latinLnBrk="0">
        <a:lnSpc>
          <a:spcPct val="100000"/>
        </a:lnSpc>
        <a:spcBef>
          <a:spcPts val="0"/>
        </a:spcBef>
        <a:spcAft>
          <a:spcPts val="0"/>
        </a:spcAft>
        <a:buClrTx/>
        <a:buSzTx/>
        <a:buFontTx/>
        <a:buNone/>
        <a:tabLst/>
        <a:defRPr sz="3000" b="1" i="0" u="none" strike="noStrike" cap="none" spc="0" baseline="0">
          <a:solidFill>
            <a:srgbClr val="52425B"/>
          </a:solidFill>
          <a:uFillTx/>
          <a:latin typeface="Arial"/>
          <a:ea typeface="Arial"/>
          <a:cs typeface="Arial"/>
          <a:sym typeface="Arial"/>
        </a:defRPr>
      </a:lvl8pPr>
      <a:lvl9pPr marL="0" marR="0" indent="0" algn="l" defTabSz="914400" rtl="0" latinLnBrk="0">
        <a:lnSpc>
          <a:spcPct val="100000"/>
        </a:lnSpc>
        <a:spcBef>
          <a:spcPts val="0"/>
        </a:spcBef>
        <a:spcAft>
          <a:spcPts val="0"/>
        </a:spcAft>
        <a:buClrTx/>
        <a:buSzTx/>
        <a:buFontTx/>
        <a:buNone/>
        <a:tabLst/>
        <a:defRPr sz="3000" b="1" i="0" u="none" strike="noStrike" cap="none" spc="0" baseline="0">
          <a:solidFill>
            <a:srgbClr val="52425B"/>
          </a:solidFill>
          <a:uFillTx/>
          <a:latin typeface="Arial"/>
          <a:ea typeface="Arial"/>
          <a:cs typeface="Arial"/>
          <a:sym typeface="Arial"/>
        </a:defRPr>
      </a:lvl9pPr>
    </p:titleStyle>
    <p:bodyStyle>
      <a:lvl1pPr marL="342900" marR="0" indent="-342900" algn="l" defTabSz="914400" rtl="0" latinLnBrk="0">
        <a:lnSpc>
          <a:spcPct val="100000"/>
        </a:lnSpc>
        <a:spcBef>
          <a:spcPts val="600"/>
        </a:spcBef>
        <a:spcAft>
          <a:spcPts val="0"/>
        </a:spcAft>
        <a:buClrTx/>
        <a:buSzPct val="100000"/>
        <a:buFontTx/>
        <a:buChar char="»"/>
        <a:tabLst/>
        <a:defRPr sz="2800" b="0" i="0" u="none" strike="noStrike" cap="none" spc="0" baseline="0">
          <a:solidFill>
            <a:srgbClr val="000000"/>
          </a:solidFill>
          <a:uFillTx/>
          <a:latin typeface="Arial"/>
          <a:ea typeface="Arial"/>
          <a:cs typeface="Arial"/>
          <a:sym typeface="Arial"/>
        </a:defRPr>
      </a:lvl1pPr>
      <a:lvl2pPr marL="790575" marR="0" indent="-333375" algn="l" defTabSz="914400" rtl="0" latinLnBrk="0">
        <a:lnSpc>
          <a:spcPct val="100000"/>
        </a:lnSpc>
        <a:spcBef>
          <a:spcPts val="600"/>
        </a:spcBef>
        <a:spcAft>
          <a:spcPts val="0"/>
        </a:spcAft>
        <a:buClrTx/>
        <a:buSzPct val="100000"/>
        <a:buFontTx/>
        <a:buChar char="–"/>
        <a:tabLst/>
        <a:defRPr sz="2800" b="0" i="0" u="none" strike="noStrike" cap="none" spc="0" baseline="0">
          <a:solidFill>
            <a:srgbClr val="000000"/>
          </a:solidFill>
          <a:uFillTx/>
          <a:latin typeface="Arial"/>
          <a:ea typeface="Arial"/>
          <a:cs typeface="Arial"/>
          <a:sym typeface="Arial"/>
        </a:defRPr>
      </a:lvl2pPr>
      <a:lvl3pPr marL="1234438" marR="0" indent="-320038" algn="l" defTabSz="914400" rtl="0" latinLnBrk="0">
        <a:lnSpc>
          <a:spcPct val="100000"/>
        </a:lnSpc>
        <a:spcBef>
          <a:spcPts val="600"/>
        </a:spcBef>
        <a:spcAft>
          <a:spcPts val="0"/>
        </a:spcAft>
        <a:buClrTx/>
        <a:buSzPct val="100000"/>
        <a:buFontTx/>
        <a:buChar char="•"/>
        <a:tabLst/>
        <a:defRPr sz="2800" b="0" i="0" u="none" strike="noStrike" cap="none" spc="0" baseline="0">
          <a:solidFill>
            <a:srgbClr val="000000"/>
          </a:solidFill>
          <a:uFillTx/>
          <a:latin typeface="Arial"/>
          <a:ea typeface="Arial"/>
          <a:cs typeface="Arial"/>
          <a:sym typeface="Arial"/>
        </a:defRPr>
      </a:lvl3pPr>
      <a:lvl4pPr marL="1727200" marR="0" indent="-355600" algn="l" defTabSz="914400" rtl="0" latinLnBrk="0">
        <a:lnSpc>
          <a:spcPct val="100000"/>
        </a:lnSpc>
        <a:spcBef>
          <a:spcPts val="600"/>
        </a:spcBef>
        <a:spcAft>
          <a:spcPts val="0"/>
        </a:spcAft>
        <a:buClrTx/>
        <a:buSzPct val="100000"/>
        <a:buFontTx/>
        <a:buChar char="–"/>
        <a:tabLst/>
        <a:defRPr sz="2800" b="0" i="0" u="none" strike="noStrike" cap="none" spc="0" baseline="0">
          <a:solidFill>
            <a:srgbClr val="000000"/>
          </a:solidFill>
          <a:uFillTx/>
          <a:latin typeface="Arial"/>
          <a:ea typeface="Arial"/>
          <a:cs typeface="Arial"/>
          <a:sym typeface="Arial"/>
        </a:defRPr>
      </a:lvl4pPr>
      <a:lvl5pPr marL="2184400" marR="0" indent="-355600" algn="l" defTabSz="914400" rtl="0" latinLnBrk="0">
        <a:lnSpc>
          <a:spcPct val="100000"/>
        </a:lnSpc>
        <a:spcBef>
          <a:spcPts val="600"/>
        </a:spcBef>
        <a:spcAft>
          <a:spcPts val="0"/>
        </a:spcAft>
        <a:buClrTx/>
        <a:buSzPct val="100000"/>
        <a:buFontTx/>
        <a:buChar char="»"/>
        <a:tabLst/>
        <a:defRPr sz="2800" b="0" i="0" u="none" strike="noStrike" cap="none" spc="0" baseline="0">
          <a:solidFill>
            <a:srgbClr val="000000"/>
          </a:solidFill>
          <a:uFillTx/>
          <a:latin typeface="Arial"/>
          <a:ea typeface="Arial"/>
          <a:cs typeface="Arial"/>
          <a:sym typeface="Arial"/>
        </a:defRPr>
      </a:lvl5pPr>
      <a:lvl6pPr marL="2641600" marR="0" indent="-355600" algn="l" defTabSz="914400" rtl="0" latinLnBrk="0">
        <a:lnSpc>
          <a:spcPct val="100000"/>
        </a:lnSpc>
        <a:spcBef>
          <a:spcPts val="600"/>
        </a:spcBef>
        <a:spcAft>
          <a:spcPts val="0"/>
        </a:spcAft>
        <a:buClrTx/>
        <a:buSzPct val="100000"/>
        <a:buFontTx/>
        <a:buChar char="»"/>
        <a:tabLst/>
        <a:defRPr sz="2800" b="0" i="0" u="none" strike="noStrike" cap="none" spc="0" baseline="0">
          <a:solidFill>
            <a:srgbClr val="000000"/>
          </a:solidFill>
          <a:uFillTx/>
          <a:latin typeface="Arial"/>
          <a:ea typeface="Arial"/>
          <a:cs typeface="Arial"/>
          <a:sym typeface="Arial"/>
        </a:defRPr>
      </a:lvl6pPr>
      <a:lvl7pPr marL="3098800" marR="0" indent="-355600" algn="l" defTabSz="914400" rtl="0" latinLnBrk="0">
        <a:lnSpc>
          <a:spcPct val="100000"/>
        </a:lnSpc>
        <a:spcBef>
          <a:spcPts val="600"/>
        </a:spcBef>
        <a:spcAft>
          <a:spcPts val="0"/>
        </a:spcAft>
        <a:buClrTx/>
        <a:buSzPct val="100000"/>
        <a:buFontTx/>
        <a:buChar char="»"/>
        <a:tabLst/>
        <a:defRPr sz="2800" b="0" i="0" u="none" strike="noStrike" cap="none" spc="0" baseline="0">
          <a:solidFill>
            <a:srgbClr val="000000"/>
          </a:solidFill>
          <a:uFillTx/>
          <a:latin typeface="Arial"/>
          <a:ea typeface="Arial"/>
          <a:cs typeface="Arial"/>
          <a:sym typeface="Arial"/>
        </a:defRPr>
      </a:lvl7pPr>
      <a:lvl8pPr marL="3556000" marR="0" indent="-355600" algn="l" defTabSz="914400" rtl="0" latinLnBrk="0">
        <a:lnSpc>
          <a:spcPct val="100000"/>
        </a:lnSpc>
        <a:spcBef>
          <a:spcPts val="600"/>
        </a:spcBef>
        <a:spcAft>
          <a:spcPts val="0"/>
        </a:spcAft>
        <a:buClrTx/>
        <a:buSzPct val="100000"/>
        <a:buFontTx/>
        <a:buChar char="»"/>
        <a:tabLst/>
        <a:defRPr sz="2800" b="0" i="0" u="none" strike="noStrike" cap="none" spc="0" baseline="0">
          <a:solidFill>
            <a:srgbClr val="000000"/>
          </a:solidFill>
          <a:uFillTx/>
          <a:latin typeface="Arial"/>
          <a:ea typeface="Arial"/>
          <a:cs typeface="Arial"/>
          <a:sym typeface="Arial"/>
        </a:defRPr>
      </a:lvl8pPr>
      <a:lvl9pPr marL="4013200" marR="0" indent="-355600" algn="l" defTabSz="914400" rtl="0" latinLnBrk="0">
        <a:lnSpc>
          <a:spcPct val="100000"/>
        </a:lnSpc>
        <a:spcBef>
          <a:spcPts val="600"/>
        </a:spcBef>
        <a:spcAft>
          <a:spcPts val="0"/>
        </a:spcAft>
        <a:buClrTx/>
        <a:buSzPct val="100000"/>
        <a:buFontTx/>
        <a:buChar char="»"/>
        <a:tabLst/>
        <a:defRPr sz="2800" b="0" i="0" u="none" strike="noStrike" cap="none" spc="0" baseline="0">
          <a:solidFill>
            <a:srgbClr val="000000"/>
          </a:solidFill>
          <a:uFillTx/>
          <a:latin typeface="Arial"/>
          <a:ea typeface="Arial"/>
          <a:cs typeface="Arial"/>
          <a:sym typeface="Arial"/>
        </a:defRPr>
      </a:lvl9pPr>
    </p:bodyStyle>
    <p:otherStyle>
      <a:lvl1pPr marL="0" marR="0" indent="0" algn="r" defTabSz="914400" rtl="0" latinLnBrk="0">
        <a:lnSpc>
          <a:spcPct val="100000"/>
        </a:lnSpc>
        <a:spcBef>
          <a:spcPts val="0"/>
        </a:spcBef>
        <a:spcAft>
          <a:spcPts val="0"/>
        </a:spcAft>
        <a:buClrTx/>
        <a:buSzTx/>
        <a:buFontTx/>
        <a:buNone/>
        <a:tabLst/>
        <a:defRPr sz="1400" b="0" i="0" u="none" strike="noStrike" cap="none" spc="0" baseline="0">
          <a:solidFill>
            <a:schemeClr val="tx1"/>
          </a:solidFill>
          <a:uFillTx/>
          <a:latin typeface="+mn-lt"/>
          <a:ea typeface="+mn-ea"/>
          <a:cs typeface="+mn-cs"/>
          <a:sym typeface="Arial"/>
        </a:defRPr>
      </a:lvl1pPr>
      <a:lvl2pPr marL="0" marR="0" indent="0" algn="r" defTabSz="914400" rtl="0" latinLnBrk="0">
        <a:lnSpc>
          <a:spcPct val="100000"/>
        </a:lnSpc>
        <a:spcBef>
          <a:spcPts val="0"/>
        </a:spcBef>
        <a:spcAft>
          <a:spcPts val="0"/>
        </a:spcAft>
        <a:buClrTx/>
        <a:buSzTx/>
        <a:buFontTx/>
        <a:buNone/>
        <a:tabLst/>
        <a:defRPr sz="1400" b="0" i="0" u="none" strike="noStrike" cap="none" spc="0" baseline="0">
          <a:solidFill>
            <a:schemeClr val="tx1"/>
          </a:solidFill>
          <a:uFillTx/>
          <a:latin typeface="+mn-lt"/>
          <a:ea typeface="+mn-ea"/>
          <a:cs typeface="+mn-cs"/>
          <a:sym typeface="Arial"/>
        </a:defRPr>
      </a:lvl2pPr>
      <a:lvl3pPr marL="0" marR="0" indent="0" algn="r" defTabSz="914400" rtl="0" latinLnBrk="0">
        <a:lnSpc>
          <a:spcPct val="100000"/>
        </a:lnSpc>
        <a:spcBef>
          <a:spcPts val="0"/>
        </a:spcBef>
        <a:spcAft>
          <a:spcPts val="0"/>
        </a:spcAft>
        <a:buClrTx/>
        <a:buSzTx/>
        <a:buFontTx/>
        <a:buNone/>
        <a:tabLst/>
        <a:defRPr sz="1400" b="0" i="0" u="none" strike="noStrike" cap="none" spc="0" baseline="0">
          <a:solidFill>
            <a:schemeClr val="tx1"/>
          </a:solidFill>
          <a:uFillTx/>
          <a:latin typeface="+mn-lt"/>
          <a:ea typeface="+mn-ea"/>
          <a:cs typeface="+mn-cs"/>
          <a:sym typeface="Arial"/>
        </a:defRPr>
      </a:lvl3pPr>
      <a:lvl4pPr marL="0" marR="0" indent="0" algn="r" defTabSz="914400" rtl="0" latinLnBrk="0">
        <a:lnSpc>
          <a:spcPct val="100000"/>
        </a:lnSpc>
        <a:spcBef>
          <a:spcPts val="0"/>
        </a:spcBef>
        <a:spcAft>
          <a:spcPts val="0"/>
        </a:spcAft>
        <a:buClrTx/>
        <a:buSzTx/>
        <a:buFontTx/>
        <a:buNone/>
        <a:tabLst/>
        <a:defRPr sz="1400" b="0" i="0" u="none" strike="noStrike" cap="none" spc="0" baseline="0">
          <a:solidFill>
            <a:schemeClr val="tx1"/>
          </a:solidFill>
          <a:uFillTx/>
          <a:latin typeface="+mn-lt"/>
          <a:ea typeface="+mn-ea"/>
          <a:cs typeface="+mn-cs"/>
          <a:sym typeface="Arial"/>
        </a:defRPr>
      </a:lvl4pPr>
      <a:lvl5pPr marL="0" marR="0" indent="0" algn="r" defTabSz="914400" rtl="0" latinLnBrk="0">
        <a:lnSpc>
          <a:spcPct val="100000"/>
        </a:lnSpc>
        <a:spcBef>
          <a:spcPts val="0"/>
        </a:spcBef>
        <a:spcAft>
          <a:spcPts val="0"/>
        </a:spcAft>
        <a:buClrTx/>
        <a:buSzTx/>
        <a:buFontTx/>
        <a:buNone/>
        <a:tabLst/>
        <a:defRPr sz="1400" b="0" i="0" u="none" strike="noStrike" cap="none" spc="0" baseline="0">
          <a:solidFill>
            <a:schemeClr val="tx1"/>
          </a:solidFill>
          <a:uFillTx/>
          <a:latin typeface="+mn-lt"/>
          <a:ea typeface="+mn-ea"/>
          <a:cs typeface="+mn-cs"/>
          <a:sym typeface="Arial"/>
        </a:defRPr>
      </a:lvl5pPr>
      <a:lvl6pPr marL="0" marR="0" indent="0" algn="r" defTabSz="914400" rtl="0" latinLnBrk="0">
        <a:lnSpc>
          <a:spcPct val="100000"/>
        </a:lnSpc>
        <a:spcBef>
          <a:spcPts val="0"/>
        </a:spcBef>
        <a:spcAft>
          <a:spcPts val="0"/>
        </a:spcAft>
        <a:buClrTx/>
        <a:buSzTx/>
        <a:buFontTx/>
        <a:buNone/>
        <a:tabLst/>
        <a:defRPr sz="1400" b="0" i="0" u="none" strike="noStrike" cap="none" spc="0" baseline="0">
          <a:solidFill>
            <a:schemeClr val="tx1"/>
          </a:solidFill>
          <a:uFillTx/>
          <a:latin typeface="+mn-lt"/>
          <a:ea typeface="+mn-ea"/>
          <a:cs typeface="+mn-cs"/>
          <a:sym typeface="Arial"/>
        </a:defRPr>
      </a:lvl6pPr>
      <a:lvl7pPr marL="0" marR="0" indent="0" algn="r" defTabSz="914400" rtl="0" latinLnBrk="0">
        <a:lnSpc>
          <a:spcPct val="100000"/>
        </a:lnSpc>
        <a:spcBef>
          <a:spcPts val="0"/>
        </a:spcBef>
        <a:spcAft>
          <a:spcPts val="0"/>
        </a:spcAft>
        <a:buClrTx/>
        <a:buSzTx/>
        <a:buFontTx/>
        <a:buNone/>
        <a:tabLst/>
        <a:defRPr sz="1400" b="0" i="0" u="none" strike="noStrike" cap="none" spc="0" baseline="0">
          <a:solidFill>
            <a:schemeClr val="tx1"/>
          </a:solidFill>
          <a:uFillTx/>
          <a:latin typeface="+mn-lt"/>
          <a:ea typeface="+mn-ea"/>
          <a:cs typeface="+mn-cs"/>
          <a:sym typeface="Arial"/>
        </a:defRPr>
      </a:lvl7pPr>
      <a:lvl8pPr marL="0" marR="0" indent="0" algn="r" defTabSz="914400" rtl="0" latinLnBrk="0">
        <a:lnSpc>
          <a:spcPct val="100000"/>
        </a:lnSpc>
        <a:spcBef>
          <a:spcPts val="0"/>
        </a:spcBef>
        <a:spcAft>
          <a:spcPts val="0"/>
        </a:spcAft>
        <a:buClrTx/>
        <a:buSzTx/>
        <a:buFontTx/>
        <a:buNone/>
        <a:tabLst/>
        <a:defRPr sz="1400" b="0" i="0" u="none" strike="noStrike" cap="none" spc="0" baseline="0">
          <a:solidFill>
            <a:schemeClr val="tx1"/>
          </a:solidFill>
          <a:uFillTx/>
          <a:latin typeface="+mn-lt"/>
          <a:ea typeface="+mn-ea"/>
          <a:cs typeface="+mn-cs"/>
          <a:sym typeface="Arial"/>
        </a:defRPr>
      </a:lvl8pPr>
      <a:lvl9pPr marL="0" marR="0" indent="0" algn="r" defTabSz="914400" rtl="0" latinLnBrk="0">
        <a:lnSpc>
          <a:spcPct val="100000"/>
        </a:lnSpc>
        <a:spcBef>
          <a:spcPts val="0"/>
        </a:spcBef>
        <a:spcAft>
          <a:spcPts val="0"/>
        </a:spcAft>
        <a:buClrTx/>
        <a:buSzTx/>
        <a:buFontTx/>
        <a:buNone/>
        <a:tabLst/>
        <a:defRPr sz="1400" b="0" i="0" u="none" strike="noStrike" cap="none" spc="0" baseline="0">
          <a:solidFill>
            <a:schemeClr val="tx1"/>
          </a:solidFill>
          <a:uFillTx/>
          <a:latin typeface="+mn-lt"/>
          <a:ea typeface="+mn-ea"/>
          <a:cs typeface="+mn-cs"/>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image" Target="../media/image7.tif"/><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 name="Open Science/Reporting and Assessing Statistical Evidence 1…"/>
          <p:cNvSpPr txBox="1">
            <a:spLocks noGrp="1"/>
          </p:cNvSpPr>
          <p:nvPr>
            <p:ph type="title" idx="4294967295"/>
          </p:nvPr>
        </p:nvSpPr>
        <p:spPr>
          <a:xfrm>
            <a:off x="323850" y="1484311"/>
            <a:ext cx="8496300" cy="4968878"/>
          </a:xfrm>
          <a:prstGeom prst="rect">
            <a:avLst/>
          </a:prstGeom>
        </p:spPr>
        <p:txBody>
          <a:bodyPr/>
          <a:lstStyle/>
          <a:p>
            <a:pPr algn="ctr" defTabSz="457200">
              <a:defRPr>
                <a:solidFill>
                  <a:srgbClr val="212121"/>
                </a:solidFill>
                <a:latin typeface="Avenir Next"/>
                <a:ea typeface="Avenir Next"/>
                <a:cs typeface="Avenir Next"/>
                <a:sym typeface="Avenir Next"/>
              </a:defRPr>
            </a:pPr>
            <a:endParaRPr/>
          </a:p>
          <a:p>
            <a:pPr algn="ctr" defTabSz="457200">
              <a:defRPr>
                <a:solidFill>
                  <a:srgbClr val="212121"/>
                </a:solidFill>
                <a:latin typeface="Avenir Next"/>
                <a:ea typeface="Avenir Next"/>
                <a:cs typeface="Avenir Next"/>
                <a:sym typeface="Avenir Next"/>
              </a:defRPr>
            </a:pPr>
            <a:endParaRPr/>
          </a:p>
          <a:p>
            <a:pPr algn="ctr" defTabSz="457200">
              <a:defRPr>
                <a:solidFill>
                  <a:srgbClr val="212121"/>
                </a:solidFill>
                <a:latin typeface="Avenir Next"/>
                <a:ea typeface="Avenir Next"/>
                <a:cs typeface="Avenir Next"/>
                <a:sym typeface="Avenir Next"/>
              </a:defRPr>
            </a:pPr>
            <a:endParaRPr/>
          </a:p>
          <a:p>
            <a:pPr algn="ctr" defTabSz="457200">
              <a:defRPr>
                <a:solidFill>
                  <a:srgbClr val="212121"/>
                </a:solidFill>
                <a:latin typeface="Avenir Next"/>
                <a:ea typeface="Avenir Next"/>
                <a:cs typeface="Avenir Next"/>
                <a:sym typeface="Avenir Next"/>
              </a:defRPr>
            </a:pPr>
            <a:r>
              <a:t>The New Statistics</a:t>
            </a:r>
          </a:p>
          <a:p>
            <a:pPr algn="ctr" defTabSz="457200">
              <a:defRPr>
                <a:solidFill>
                  <a:srgbClr val="212121"/>
                </a:solidFill>
                <a:latin typeface="Avenir Next"/>
                <a:ea typeface="Avenir Next"/>
                <a:cs typeface="Avenir Next"/>
                <a:sym typeface="Avenir Next"/>
              </a:defRPr>
            </a:pPr>
            <a:endParaRPr/>
          </a:p>
          <a:p>
            <a:pPr algn="ctr" defTabSz="457200">
              <a:defRPr>
                <a:solidFill>
                  <a:srgbClr val="212121"/>
                </a:solidFill>
                <a:latin typeface="Avenir Next"/>
                <a:ea typeface="Avenir Next"/>
                <a:cs typeface="Avenir Next"/>
                <a:sym typeface="Avenir Next"/>
              </a:defRPr>
            </a:pPr>
            <a:endParaRPr/>
          </a:p>
        </p:txBody>
      </p:sp>
      <p:sp>
        <p:nvSpPr>
          <p:cNvPr id="178" name="Foliennummer"/>
          <p:cNvSpPr txBox="1">
            <a:spLocks noGrp="1"/>
          </p:cNvSpPr>
          <p:nvPr>
            <p:ph type="sldNum" sz="quarter" idx="4294967295"/>
          </p:nvPr>
        </p:nvSpPr>
        <p:spPr>
          <a:xfrm>
            <a:off x="8483778" y="6356350"/>
            <a:ext cx="203023" cy="288822"/>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a:t>
            </a:fld>
            <a:endParaRPr/>
          </a:p>
        </p:txBody>
      </p:sp>
      <p:pic>
        <p:nvPicPr>
          <p:cNvPr id="179" name="logo_text.png" descr="logo_text.png"/>
          <p:cNvPicPr>
            <a:picLocks noChangeAspect="1"/>
          </p:cNvPicPr>
          <p:nvPr/>
        </p:nvPicPr>
        <p:blipFill>
          <a:blip r:embed="rId2">
            <a:extLst/>
          </a:blip>
          <a:stretch>
            <a:fillRect/>
          </a:stretch>
        </p:blipFill>
        <p:spPr>
          <a:xfrm>
            <a:off x="2619634" y="3774497"/>
            <a:ext cx="3904732" cy="1055653"/>
          </a:xfrm>
          <a:prstGeom prst="rect">
            <a:avLst/>
          </a:prstGeom>
          <a:ln w="12700">
            <a:miter lim="400000"/>
          </a:ln>
        </p:spPr>
      </p:pic>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 name="{effect sizes}"/>
          <p:cNvSpPr txBox="1">
            <a:spLocks noGrp="1"/>
          </p:cNvSpPr>
          <p:nvPr>
            <p:ph type="title"/>
          </p:nvPr>
        </p:nvSpPr>
        <p:spPr>
          <a:xfrm>
            <a:off x="214312" y="714375"/>
            <a:ext cx="8489951" cy="857250"/>
          </a:xfrm>
          <a:prstGeom prst="rect">
            <a:avLst/>
          </a:prstGeom>
        </p:spPr>
        <p:txBody>
          <a:bodyPr/>
          <a:lstStyle>
            <a:lvl1pPr algn="ctr">
              <a:defRPr sz="3000">
                <a:latin typeface="Avenir Next"/>
                <a:ea typeface="Avenir Next"/>
                <a:cs typeface="Avenir Next"/>
                <a:sym typeface="Avenir Next"/>
              </a:defRPr>
            </a:lvl1pPr>
          </a:lstStyle>
          <a:p>
            <a:r>
              <a:t>{effect sizes}</a:t>
            </a:r>
          </a:p>
        </p:txBody>
      </p:sp>
      <p:sp>
        <p:nvSpPr>
          <p:cNvPr id="212" name="When looking at differences between groups:…"/>
          <p:cNvSpPr txBox="1">
            <a:spLocks noGrp="1"/>
          </p:cNvSpPr>
          <p:nvPr>
            <p:ph type="body" idx="1"/>
          </p:nvPr>
        </p:nvSpPr>
        <p:spPr>
          <a:xfrm>
            <a:off x="757721" y="1571624"/>
            <a:ext cx="7628558" cy="4409375"/>
          </a:xfrm>
          <a:prstGeom prst="rect">
            <a:avLst/>
          </a:prstGeom>
        </p:spPr>
        <p:txBody>
          <a:bodyPr/>
          <a:lstStyle/>
          <a:p>
            <a:pPr marL="0" indent="0" defTabSz="457200">
              <a:spcBef>
                <a:spcPts val="0"/>
              </a:spcBef>
              <a:buSzTx/>
              <a:buNone/>
              <a:defRPr sz="2800">
                <a:latin typeface="Avenir Next"/>
                <a:ea typeface="Avenir Next"/>
                <a:cs typeface="Avenir Next"/>
                <a:sym typeface="Avenir Next"/>
              </a:defRPr>
            </a:pPr>
            <a:r>
              <a:t>When looking at differences between groups:</a:t>
            </a:r>
          </a:p>
          <a:p>
            <a:pPr marL="0" indent="0" defTabSz="457200">
              <a:spcBef>
                <a:spcPts val="0"/>
              </a:spcBef>
              <a:buSzTx/>
              <a:buNone/>
              <a:defRPr sz="2800">
                <a:latin typeface="Avenir Next"/>
                <a:ea typeface="Avenir Next"/>
                <a:cs typeface="Avenir Next"/>
                <a:sym typeface="Avenir Next"/>
              </a:defRPr>
            </a:pPr>
            <a:r>
              <a:t>Effect size = M1 - M2</a:t>
            </a:r>
          </a:p>
          <a:p>
            <a:pPr marL="0" indent="0" defTabSz="457200">
              <a:spcBef>
                <a:spcPts val="0"/>
              </a:spcBef>
              <a:buSzTx/>
              <a:buNone/>
              <a:defRPr sz="2800">
                <a:latin typeface="Avenir Next"/>
                <a:ea typeface="Avenir Next"/>
                <a:cs typeface="Avenir Next"/>
                <a:sym typeface="Avenir Next"/>
              </a:defRPr>
            </a:pPr>
            <a:r>
              <a:t>                            SD</a:t>
            </a:r>
          </a:p>
          <a:p>
            <a:pPr marL="0" indent="0" defTabSz="457200">
              <a:spcBef>
                <a:spcPts val="0"/>
              </a:spcBef>
              <a:buSzTx/>
              <a:buNone/>
              <a:defRPr sz="2800">
                <a:latin typeface="Avenir Next"/>
                <a:ea typeface="Avenir Next"/>
                <a:cs typeface="Avenir Next"/>
                <a:sym typeface="Avenir Next"/>
              </a:defRPr>
            </a:pPr>
            <a:r>
              <a:t>Cohen’s d, Glass Delta, Hedges’ g</a:t>
            </a:r>
          </a:p>
          <a:p>
            <a:pPr marL="0" indent="0" defTabSz="457200">
              <a:spcBef>
                <a:spcPts val="0"/>
              </a:spcBef>
              <a:buSzTx/>
              <a:buNone/>
              <a:defRPr sz="2800">
                <a:latin typeface="Avenir Next"/>
                <a:ea typeface="Avenir Next"/>
                <a:cs typeface="Avenir Next"/>
                <a:sym typeface="Avenir Next"/>
              </a:defRPr>
            </a:pPr>
            <a:endParaRPr/>
          </a:p>
          <a:p>
            <a:pPr marL="0" indent="0" defTabSz="457200">
              <a:spcBef>
                <a:spcPts val="0"/>
              </a:spcBef>
              <a:buSzTx/>
              <a:buNone/>
              <a:defRPr sz="2800">
                <a:latin typeface="Avenir Next"/>
                <a:ea typeface="Avenir Next"/>
                <a:cs typeface="Avenir Next"/>
                <a:sym typeface="Avenir Next"/>
              </a:defRPr>
            </a:pPr>
            <a:r>
              <a:t>For correlational data:</a:t>
            </a:r>
          </a:p>
          <a:p>
            <a:pPr marL="0" indent="0" defTabSz="457200">
              <a:spcBef>
                <a:spcPts val="0"/>
              </a:spcBef>
              <a:buSzTx/>
              <a:buNone/>
              <a:defRPr sz="2800">
                <a:latin typeface="Avenir Next"/>
                <a:ea typeface="Avenir Next"/>
                <a:cs typeface="Avenir Next"/>
                <a:sym typeface="Avenir Next"/>
              </a:defRPr>
            </a:pPr>
            <a:r>
              <a:t>r correlation, R</a:t>
            </a:r>
            <a:r>
              <a:rPr baseline="31999"/>
              <a:t>2 </a:t>
            </a:r>
            <a:r>
              <a:t>coeff. of determination, eta</a:t>
            </a:r>
            <a:r>
              <a:rPr baseline="31999"/>
              <a:t>2 </a:t>
            </a:r>
            <a:r>
              <a:t>Cohen’s f</a:t>
            </a:r>
            <a:r>
              <a:rPr baseline="31999"/>
              <a:t>2</a:t>
            </a:r>
          </a:p>
        </p:txBody>
      </p:sp>
      <p:sp>
        <p:nvSpPr>
          <p:cNvPr id="213" name="Foliennummer"/>
          <p:cNvSpPr txBox="1">
            <a:spLocks noGrp="1"/>
          </p:cNvSpPr>
          <p:nvPr>
            <p:ph type="sldNum" sz="quarter" idx="4294967295"/>
          </p:nvPr>
        </p:nvSpPr>
        <p:spPr>
          <a:xfrm>
            <a:off x="7812086" y="6337300"/>
            <a:ext cx="358412" cy="35066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lgn="l">
              <a:defRPr sz="1800"/>
            </a:lvl1pPr>
          </a:lstStyle>
          <a:p>
            <a:fld id="{86CB4B4D-7CA3-9044-876B-883B54F8677D}" type="slidenum">
              <a:t>10</a:t>
            </a:fld>
            <a:endParaRPr/>
          </a:p>
        </p:txBody>
      </p:sp>
      <p:sp>
        <p:nvSpPr>
          <p:cNvPr id="214" name="Linie"/>
          <p:cNvSpPr/>
          <p:nvPr/>
        </p:nvSpPr>
        <p:spPr>
          <a:xfrm>
            <a:off x="2848600" y="2565400"/>
            <a:ext cx="1375111" cy="0"/>
          </a:xfrm>
          <a:prstGeom prst="line">
            <a:avLst/>
          </a:prstGeom>
          <a:ln w="25400">
            <a:solidFill>
              <a:srgbClr val="000000"/>
            </a:solidFill>
            <a:miter lim="400000"/>
          </a:ln>
        </p:spPr>
        <p:txBody>
          <a:bodyPr lIns="45718" tIns="45718" rIns="45718" bIns="45718"/>
          <a:lstStyle/>
          <a:p>
            <a:endParaRP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212">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212">
                                            <p:txEl>
                                              <p:pRg st="0" end="0"/>
                                            </p:txEl>
                                          </p:spTgt>
                                        </p:tgtEl>
                                        <p:attrNameLst>
                                          <p:attrName>style.visibility</p:attrName>
                                        </p:attrNameLst>
                                      </p:cBhvr>
                                      <p:to>
                                        <p:strVal val="visible"/>
                                      </p:to>
                                    </p:set>
                                  </p:childTnLst>
                                </p:cTn>
                              </p:par>
                            </p:childTnLst>
                          </p:cTn>
                        </p:par>
                        <p:par>
                          <p:cTn id="9" fill="hold">
                            <p:stCondLst>
                              <p:cond delay="0"/>
                            </p:stCondLst>
                            <p:childTnLst>
                              <p:par>
                                <p:cTn id="10" presetID="1" presetClass="entr" presetSubtype="0" fill="hold" grpId="1" nodeType="afterEffect">
                                  <p:stCondLst>
                                    <p:cond delay="0"/>
                                  </p:stCondLst>
                                  <p:iterate>
                                    <p:tmAbs val="0"/>
                                  </p:iterate>
                                  <p:childTnLst>
                                    <p:set>
                                      <p:cBhvr>
                                        <p:cTn id="11" fill="hold"/>
                                        <p:tgtEl>
                                          <p:spTgt spid="212">
                                            <p:txEl>
                                              <p:pRg st="1" end="1"/>
                                            </p:txEl>
                                          </p:spTgt>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1" nodeType="clickEffect">
                                  <p:stCondLst>
                                    <p:cond delay="0"/>
                                  </p:stCondLst>
                                  <p:iterate>
                                    <p:tmAbs val="0"/>
                                  </p:iterate>
                                  <p:childTnLst>
                                    <p:set>
                                      <p:cBhvr>
                                        <p:cTn id="15" fill="hold"/>
                                        <p:tgtEl>
                                          <p:spTgt spid="212">
                                            <p:txEl>
                                              <p:pRg st="2" end="2"/>
                                            </p:txEl>
                                          </p:spTgt>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1" nodeType="clickEffect">
                                  <p:stCondLst>
                                    <p:cond delay="0"/>
                                  </p:stCondLst>
                                  <p:iterate>
                                    <p:tmAbs val="0"/>
                                  </p:iterate>
                                  <p:childTnLst>
                                    <p:set>
                                      <p:cBhvr>
                                        <p:cTn id="19" fill="hold"/>
                                        <p:tgtEl>
                                          <p:spTgt spid="212">
                                            <p:txEl>
                                              <p:pRg st="3" end="3"/>
                                            </p:txEl>
                                          </p:spTgt>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1" nodeType="clickEffect">
                                  <p:stCondLst>
                                    <p:cond delay="0"/>
                                  </p:stCondLst>
                                  <p:iterate>
                                    <p:tmAbs val="0"/>
                                  </p:iterate>
                                  <p:childTnLst>
                                    <p:set>
                                      <p:cBhvr>
                                        <p:cTn id="23" fill="hold"/>
                                        <p:tgtEl>
                                          <p:spTgt spid="212">
                                            <p:txEl>
                                              <p:pRg st="4" end="4"/>
                                            </p:txEl>
                                          </p:spTgt>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1" nodeType="clickEffect">
                                  <p:stCondLst>
                                    <p:cond delay="0"/>
                                  </p:stCondLst>
                                  <p:iterate>
                                    <p:tmAbs val="0"/>
                                  </p:iterate>
                                  <p:childTnLst>
                                    <p:set>
                                      <p:cBhvr>
                                        <p:cTn id="27" fill="hold"/>
                                        <p:tgtEl>
                                          <p:spTgt spid="212">
                                            <p:txEl>
                                              <p:pRg st="5" end="5"/>
                                            </p:txEl>
                                          </p:spTgt>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grpId="1" nodeType="clickEffect">
                                  <p:stCondLst>
                                    <p:cond delay="0"/>
                                  </p:stCondLst>
                                  <p:iterate>
                                    <p:tmAbs val="0"/>
                                  </p:iterate>
                                  <p:childTnLst>
                                    <p:set>
                                      <p:cBhvr>
                                        <p:cTn id="31" fill="hold"/>
                                        <p:tgtEl>
                                          <p:spTgt spid="21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2" grpId="1" build="p" bldLvl="5" animBg="1" advAuto="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 name="{effect sizes}"/>
          <p:cNvSpPr txBox="1">
            <a:spLocks noGrp="1"/>
          </p:cNvSpPr>
          <p:nvPr>
            <p:ph type="title"/>
          </p:nvPr>
        </p:nvSpPr>
        <p:spPr>
          <a:xfrm>
            <a:off x="214312" y="714375"/>
            <a:ext cx="8489951" cy="857250"/>
          </a:xfrm>
          <a:prstGeom prst="rect">
            <a:avLst/>
          </a:prstGeom>
        </p:spPr>
        <p:txBody>
          <a:bodyPr/>
          <a:lstStyle>
            <a:lvl1pPr algn="ctr">
              <a:defRPr sz="3000">
                <a:latin typeface="Avenir Next"/>
                <a:ea typeface="Avenir Next"/>
                <a:cs typeface="Avenir Next"/>
                <a:sym typeface="Avenir Next"/>
              </a:defRPr>
            </a:lvl1pPr>
          </a:lstStyle>
          <a:p>
            <a:r>
              <a:t>{effect sizes}</a:t>
            </a:r>
          </a:p>
        </p:txBody>
      </p:sp>
      <p:sp>
        <p:nvSpPr>
          <p:cNvPr id="217" name="When looking at differences between groups:…"/>
          <p:cNvSpPr txBox="1">
            <a:spLocks noGrp="1"/>
          </p:cNvSpPr>
          <p:nvPr>
            <p:ph type="body" idx="1"/>
          </p:nvPr>
        </p:nvSpPr>
        <p:spPr>
          <a:xfrm>
            <a:off x="757721" y="1571624"/>
            <a:ext cx="7628558" cy="4409375"/>
          </a:xfrm>
          <a:prstGeom prst="rect">
            <a:avLst/>
          </a:prstGeom>
        </p:spPr>
        <p:txBody>
          <a:bodyPr/>
          <a:lstStyle/>
          <a:p>
            <a:pPr marL="0" indent="0" defTabSz="457200">
              <a:spcBef>
                <a:spcPts val="0"/>
              </a:spcBef>
              <a:buSzTx/>
              <a:buNone/>
              <a:defRPr sz="2800">
                <a:latin typeface="Avenir Next"/>
                <a:ea typeface="Avenir Next"/>
                <a:cs typeface="Avenir Next"/>
                <a:sym typeface="Avenir Next"/>
              </a:defRPr>
            </a:pPr>
            <a:r>
              <a:t>Calculate effect sizes online.</a:t>
            </a:r>
          </a:p>
          <a:p>
            <a:pPr marL="0" indent="0" defTabSz="457200">
              <a:spcBef>
                <a:spcPts val="0"/>
              </a:spcBef>
              <a:buSzTx/>
              <a:buNone/>
              <a:defRPr sz="2800">
                <a:latin typeface="Avenir Next"/>
                <a:ea typeface="Avenir Next"/>
                <a:cs typeface="Avenir Next"/>
                <a:sym typeface="Avenir Next"/>
              </a:defRPr>
            </a:pPr>
            <a:endParaRPr/>
          </a:p>
          <a:p>
            <a:pPr marL="0" indent="0" defTabSz="457200">
              <a:spcBef>
                <a:spcPts val="0"/>
              </a:spcBef>
              <a:buSzTx/>
              <a:buNone/>
              <a:defRPr sz="2800">
                <a:latin typeface="Avenir Next"/>
                <a:ea typeface="Avenir Next"/>
                <a:cs typeface="Avenir Next"/>
                <a:sym typeface="Avenir Next"/>
              </a:defRPr>
            </a:pPr>
            <a:r>
              <a:t>Effect size calculators help you ‘translate’ different effect sizes.</a:t>
            </a:r>
          </a:p>
        </p:txBody>
      </p:sp>
      <p:sp>
        <p:nvSpPr>
          <p:cNvPr id="218" name="Foliennummer"/>
          <p:cNvSpPr txBox="1">
            <a:spLocks noGrp="1"/>
          </p:cNvSpPr>
          <p:nvPr>
            <p:ph type="sldNum" sz="quarter" idx="4294967295"/>
          </p:nvPr>
        </p:nvSpPr>
        <p:spPr>
          <a:xfrm>
            <a:off x="7812086" y="6337300"/>
            <a:ext cx="341446" cy="35066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lgn="l">
              <a:defRPr sz="1800"/>
            </a:lvl1pPr>
          </a:lstStyle>
          <a:p>
            <a:fld id="{86CB4B4D-7CA3-9044-876B-883B54F8677D}" type="slidenum">
              <a:t>11</a:t>
            </a:fld>
            <a:endParaRP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217">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217">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iterate>
                                    <p:tmAbs val="0"/>
                                  </p:iterate>
                                  <p:childTnLst>
                                    <p:set>
                                      <p:cBhvr>
                                        <p:cTn id="12" fill="hold"/>
                                        <p:tgtEl>
                                          <p:spTgt spid="217">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1" nodeType="clickEffect">
                                  <p:stCondLst>
                                    <p:cond delay="0"/>
                                  </p:stCondLst>
                                  <p:iterate>
                                    <p:tmAbs val="0"/>
                                  </p:iterate>
                                  <p:childTnLst>
                                    <p:set>
                                      <p:cBhvr>
                                        <p:cTn id="16" fill="hold"/>
                                        <p:tgtEl>
                                          <p:spTgt spid="21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7" grpId="1" build="p" bldLvl="5" animBg="1" advAuto="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0" name="Bildschirmfoto 2019-10-14 um 11.43.28.png" descr="Bildschirmfoto 2019-10-14 um 11.43.28.png"/>
          <p:cNvPicPr>
            <a:picLocks noChangeAspect="1"/>
          </p:cNvPicPr>
          <p:nvPr/>
        </p:nvPicPr>
        <p:blipFill>
          <a:blip r:embed="rId2">
            <a:extLst/>
          </a:blip>
          <a:stretch>
            <a:fillRect/>
          </a:stretch>
        </p:blipFill>
        <p:spPr>
          <a:xfrm>
            <a:off x="744044" y="558800"/>
            <a:ext cx="7655912" cy="6858000"/>
          </a:xfrm>
          <a:prstGeom prst="rect">
            <a:avLst/>
          </a:prstGeom>
          <a:ln w="12700">
            <a:miter lim="400000"/>
          </a:ln>
        </p:spPr>
      </p:pic>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 name="{effect sizes}"/>
          <p:cNvSpPr txBox="1">
            <a:spLocks noGrp="1"/>
          </p:cNvSpPr>
          <p:nvPr>
            <p:ph type="title"/>
          </p:nvPr>
        </p:nvSpPr>
        <p:spPr>
          <a:xfrm>
            <a:off x="214312" y="714375"/>
            <a:ext cx="8489951" cy="857250"/>
          </a:xfrm>
          <a:prstGeom prst="rect">
            <a:avLst/>
          </a:prstGeom>
        </p:spPr>
        <p:txBody>
          <a:bodyPr/>
          <a:lstStyle>
            <a:lvl1pPr algn="ctr">
              <a:defRPr sz="3000">
                <a:latin typeface="Avenir Next"/>
                <a:ea typeface="Avenir Next"/>
                <a:cs typeface="Avenir Next"/>
                <a:sym typeface="Avenir Next"/>
              </a:defRPr>
            </a:lvl1pPr>
          </a:lstStyle>
          <a:p>
            <a:r>
              <a:t>{effect sizes}</a:t>
            </a:r>
          </a:p>
        </p:txBody>
      </p:sp>
      <p:sp>
        <p:nvSpPr>
          <p:cNvPr id="223" name="Most effect sizes in the social sciences are moderate.…"/>
          <p:cNvSpPr txBox="1">
            <a:spLocks noGrp="1"/>
          </p:cNvSpPr>
          <p:nvPr>
            <p:ph type="body" idx="1"/>
          </p:nvPr>
        </p:nvSpPr>
        <p:spPr>
          <a:xfrm>
            <a:off x="757721" y="1571624"/>
            <a:ext cx="7628558" cy="4409375"/>
          </a:xfrm>
          <a:prstGeom prst="rect">
            <a:avLst/>
          </a:prstGeom>
        </p:spPr>
        <p:txBody>
          <a:bodyPr/>
          <a:lstStyle/>
          <a:p>
            <a:pPr marL="0" indent="0" defTabSz="457200">
              <a:spcBef>
                <a:spcPts val="0"/>
              </a:spcBef>
              <a:buSzTx/>
              <a:buNone/>
              <a:defRPr sz="3200">
                <a:latin typeface="Avenir Next"/>
                <a:ea typeface="Avenir Next"/>
                <a:cs typeface="Avenir Next"/>
                <a:sym typeface="Avenir Next"/>
              </a:defRPr>
            </a:pPr>
            <a:r>
              <a:t>Most effect sizes in the social sciences are moderate.</a:t>
            </a:r>
          </a:p>
          <a:p>
            <a:pPr marL="0" indent="0" defTabSz="457200">
              <a:spcBef>
                <a:spcPts val="0"/>
              </a:spcBef>
              <a:buSzTx/>
              <a:buNone/>
              <a:defRPr sz="3200">
                <a:solidFill>
                  <a:srgbClr val="2D2D2D"/>
                </a:solidFill>
                <a:latin typeface="Avenir Next"/>
                <a:ea typeface="Avenir Next"/>
                <a:cs typeface="Avenir Next"/>
                <a:sym typeface="Avenir Next"/>
              </a:defRPr>
            </a:pPr>
            <a:endParaRPr/>
          </a:p>
          <a:p>
            <a:pPr marL="0" indent="0" defTabSz="457200">
              <a:spcBef>
                <a:spcPts val="0"/>
              </a:spcBef>
              <a:buSzTx/>
              <a:buNone/>
              <a:defRPr sz="3200">
                <a:solidFill>
                  <a:srgbClr val="2D2D2D"/>
                </a:solidFill>
                <a:latin typeface="Avenir Next"/>
                <a:ea typeface="Avenir Next"/>
                <a:cs typeface="Avenir Next"/>
                <a:sym typeface="Avenir Next"/>
              </a:defRPr>
            </a:pPr>
            <a:r>
              <a:t>The average size of an effect across 100</a:t>
            </a:r>
          </a:p>
          <a:p>
            <a:pPr marL="0" indent="0" defTabSz="457200">
              <a:spcBef>
                <a:spcPts val="0"/>
              </a:spcBef>
              <a:buSzTx/>
              <a:buNone/>
              <a:defRPr sz="3200">
                <a:solidFill>
                  <a:srgbClr val="2D2D2D"/>
                </a:solidFill>
                <a:latin typeface="Avenir Next"/>
                <a:ea typeface="Avenir Next"/>
                <a:cs typeface="Avenir Next"/>
                <a:sym typeface="Avenir Next"/>
              </a:defRPr>
            </a:pPr>
            <a:r>
              <a:t>years of social psychology is r = .21 (Richard et al., 2003).</a:t>
            </a:r>
          </a:p>
        </p:txBody>
      </p:sp>
      <p:sp>
        <p:nvSpPr>
          <p:cNvPr id="224" name="Foliennummer"/>
          <p:cNvSpPr txBox="1">
            <a:spLocks noGrp="1"/>
          </p:cNvSpPr>
          <p:nvPr>
            <p:ph type="sldNum" sz="quarter" idx="4294967295"/>
          </p:nvPr>
        </p:nvSpPr>
        <p:spPr>
          <a:xfrm>
            <a:off x="7812086" y="6337300"/>
            <a:ext cx="358412" cy="35066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lgn="l">
              <a:defRPr sz="1800"/>
            </a:lvl1pPr>
          </a:lstStyle>
          <a:p>
            <a:fld id="{86CB4B4D-7CA3-9044-876B-883B54F8677D}" type="slidenum">
              <a:t>13</a:t>
            </a:fld>
            <a:endParaRP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223">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223">
                                            <p:txEl>
                                              <p:pRg st="0" end="0"/>
                                            </p:txEl>
                                          </p:spTgt>
                                        </p:tgtEl>
                                        <p:attrNameLst>
                                          <p:attrName>style.visibility</p:attrName>
                                        </p:attrNameLst>
                                      </p:cBhvr>
                                      <p:to>
                                        <p:strVal val="visible"/>
                                      </p:to>
                                    </p:set>
                                  </p:childTnLst>
                                </p:cTn>
                              </p:par>
                            </p:childTnLst>
                          </p:cTn>
                        </p:par>
                        <p:par>
                          <p:cTn id="9" fill="hold">
                            <p:stCondLst>
                              <p:cond delay="0"/>
                            </p:stCondLst>
                            <p:childTnLst>
                              <p:par>
                                <p:cTn id="10" presetID="1" presetClass="entr" presetSubtype="0" fill="hold" grpId="1" nodeType="afterEffect">
                                  <p:stCondLst>
                                    <p:cond delay="0"/>
                                  </p:stCondLst>
                                  <p:iterate>
                                    <p:tmAbs val="0"/>
                                  </p:iterate>
                                  <p:childTnLst>
                                    <p:set>
                                      <p:cBhvr>
                                        <p:cTn id="11" fill="hold"/>
                                        <p:tgtEl>
                                          <p:spTgt spid="223">
                                            <p:txEl>
                                              <p:pRg st="1" end="1"/>
                                            </p:txEl>
                                          </p:spTgt>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1" nodeType="clickEffect">
                                  <p:stCondLst>
                                    <p:cond delay="0"/>
                                  </p:stCondLst>
                                  <p:iterate>
                                    <p:tmAbs val="0"/>
                                  </p:iterate>
                                  <p:childTnLst>
                                    <p:set>
                                      <p:cBhvr>
                                        <p:cTn id="15" fill="hold"/>
                                        <p:tgtEl>
                                          <p:spTgt spid="223">
                                            <p:txEl>
                                              <p:pRg st="2" end="2"/>
                                            </p:txEl>
                                          </p:spTgt>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1" nodeType="clickEffect">
                                  <p:stCondLst>
                                    <p:cond delay="0"/>
                                  </p:stCondLst>
                                  <p:iterate>
                                    <p:tmAbs val="0"/>
                                  </p:iterate>
                                  <p:childTnLst>
                                    <p:set>
                                      <p:cBhvr>
                                        <p:cTn id="19" fill="hold"/>
                                        <p:tgtEl>
                                          <p:spTgt spid="22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3" grpId="1" build="p" bldLvl="5" animBg="1" advAuto="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 name="{confidence intervals}"/>
          <p:cNvSpPr txBox="1">
            <a:spLocks noGrp="1"/>
          </p:cNvSpPr>
          <p:nvPr>
            <p:ph type="title"/>
          </p:nvPr>
        </p:nvSpPr>
        <p:spPr>
          <a:xfrm>
            <a:off x="214312" y="714375"/>
            <a:ext cx="8489951" cy="857250"/>
          </a:xfrm>
          <a:prstGeom prst="rect">
            <a:avLst/>
          </a:prstGeom>
        </p:spPr>
        <p:txBody>
          <a:bodyPr/>
          <a:lstStyle>
            <a:lvl1pPr algn="ctr">
              <a:defRPr sz="3000">
                <a:latin typeface="Avenir Next"/>
                <a:ea typeface="Avenir Next"/>
                <a:cs typeface="Avenir Next"/>
                <a:sym typeface="Avenir Next"/>
              </a:defRPr>
            </a:lvl1pPr>
          </a:lstStyle>
          <a:p>
            <a:r>
              <a:t>{confidence intervals}</a:t>
            </a:r>
          </a:p>
        </p:txBody>
      </p:sp>
      <p:sp>
        <p:nvSpPr>
          <p:cNvPr id="227" name="Effect sizes refer to point estimates. In addition, it is valuable to consider an interval estimate, called confidence intervals.…"/>
          <p:cNvSpPr txBox="1">
            <a:spLocks noGrp="1"/>
          </p:cNvSpPr>
          <p:nvPr>
            <p:ph type="body" idx="1"/>
          </p:nvPr>
        </p:nvSpPr>
        <p:spPr>
          <a:xfrm>
            <a:off x="757721" y="1571624"/>
            <a:ext cx="7628558" cy="4409375"/>
          </a:xfrm>
          <a:prstGeom prst="rect">
            <a:avLst/>
          </a:prstGeom>
        </p:spPr>
        <p:txBody>
          <a:bodyPr/>
          <a:lstStyle/>
          <a:p>
            <a:pPr marL="0" indent="0" defTabSz="457200">
              <a:spcBef>
                <a:spcPts val="0"/>
              </a:spcBef>
              <a:buSzTx/>
              <a:buNone/>
              <a:defRPr sz="2800">
                <a:latin typeface="Avenir Next"/>
                <a:ea typeface="Avenir Next"/>
                <a:cs typeface="Avenir Next"/>
                <a:sym typeface="Avenir Next"/>
              </a:defRPr>
            </a:pPr>
            <a:r>
              <a:t>Effect sizes refer to point estimates. In addition, it is valuable to consider an interval estimate, called confidence intervals.</a:t>
            </a:r>
          </a:p>
          <a:p>
            <a:pPr marL="0" indent="0" defTabSz="457200">
              <a:spcBef>
                <a:spcPts val="0"/>
              </a:spcBef>
              <a:buSzTx/>
              <a:buNone/>
              <a:defRPr sz="2800">
                <a:latin typeface="Avenir Next"/>
                <a:ea typeface="Avenir Next"/>
                <a:cs typeface="Avenir Next"/>
                <a:sym typeface="Avenir Next"/>
              </a:defRPr>
            </a:pPr>
            <a:endParaRPr/>
          </a:p>
          <a:p>
            <a:pPr marL="0" indent="0" defTabSz="457200">
              <a:spcBef>
                <a:spcPts val="0"/>
              </a:spcBef>
              <a:buSzTx/>
              <a:buNone/>
              <a:defRPr sz="2800">
                <a:latin typeface="Avenir Next"/>
                <a:ea typeface="Avenir Next"/>
                <a:cs typeface="Avenir Next"/>
                <a:sym typeface="Avenir Next"/>
              </a:defRPr>
            </a:pPr>
            <a:r>
              <a:t>Confidence intervals can be calculated for different statistical parameters. Typical intervals are 95% or 99% CIs.</a:t>
            </a:r>
          </a:p>
        </p:txBody>
      </p:sp>
      <p:sp>
        <p:nvSpPr>
          <p:cNvPr id="228" name="Foliennummer"/>
          <p:cNvSpPr txBox="1">
            <a:spLocks noGrp="1"/>
          </p:cNvSpPr>
          <p:nvPr>
            <p:ph type="sldNum" sz="quarter" idx="4294967295"/>
          </p:nvPr>
        </p:nvSpPr>
        <p:spPr>
          <a:xfrm>
            <a:off x="7812086" y="6337300"/>
            <a:ext cx="358412" cy="35066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lgn="l">
              <a:defRPr sz="1800"/>
            </a:lvl1pPr>
          </a:lstStyle>
          <a:p>
            <a:fld id="{86CB4B4D-7CA3-9044-876B-883B54F8677D}" type="slidenum">
              <a:t>14</a:t>
            </a:fld>
            <a:endParaRP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227">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227">
                                            <p:txEl>
                                              <p:pRg st="0" end="0"/>
                                            </p:txEl>
                                          </p:spTgt>
                                        </p:tgtEl>
                                        <p:attrNameLst>
                                          <p:attrName>style.visibility</p:attrName>
                                        </p:attrNameLst>
                                      </p:cBhvr>
                                      <p:to>
                                        <p:strVal val="visible"/>
                                      </p:to>
                                    </p:set>
                                  </p:childTnLst>
                                </p:cTn>
                              </p:par>
                            </p:childTnLst>
                          </p:cTn>
                        </p:par>
                        <p:par>
                          <p:cTn id="9" fill="hold">
                            <p:stCondLst>
                              <p:cond delay="0"/>
                            </p:stCondLst>
                            <p:childTnLst>
                              <p:par>
                                <p:cTn id="10" presetID="1" presetClass="entr" presetSubtype="0" fill="hold" grpId="1" nodeType="afterEffect">
                                  <p:stCondLst>
                                    <p:cond delay="0"/>
                                  </p:stCondLst>
                                  <p:iterate>
                                    <p:tmAbs val="0"/>
                                  </p:iterate>
                                  <p:childTnLst>
                                    <p:set>
                                      <p:cBhvr>
                                        <p:cTn id="11" fill="hold"/>
                                        <p:tgtEl>
                                          <p:spTgt spid="227">
                                            <p:txEl>
                                              <p:pRg st="1" end="1"/>
                                            </p:txEl>
                                          </p:spTgt>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1" nodeType="clickEffect">
                                  <p:stCondLst>
                                    <p:cond delay="0"/>
                                  </p:stCondLst>
                                  <p:iterate>
                                    <p:tmAbs val="0"/>
                                  </p:iterate>
                                  <p:childTnLst>
                                    <p:set>
                                      <p:cBhvr>
                                        <p:cTn id="15" fill="hold"/>
                                        <p:tgtEl>
                                          <p:spTgt spid="22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7" grpId="1" build="p" bldLvl="5" animBg="1" advAuto="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 name="{confidence intervals}"/>
          <p:cNvSpPr txBox="1">
            <a:spLocks noGrp="1"/>
          </p:cNvSpPr>
          <p:nvPr>
            <p:ph type="title"/>
          </p:nvPr>
        </p:nvSpPr>
        <p:spPr>
          <a:xfrm>
            <a:off x="214312" y="714375"/>
            <a:ext cx="8489951" cy="857250"/>
          </a:xfrm>
          <a:prstGeom prst="rect">
            <a:avLst/>
          </a:prstGeom>
        </p:spPr>
        <p:txBody>
          <a:bodyPr/>
          <a:lstStyle>
            <a:lvl1pPr algn="ctr">
              <a:defRPr sz="3000">
                <a:latin typeface="Avenir Next"/>
                <a:ea typeface="Avenir Next"/>
                <a:cs typeface="Avenir Next"/>
                <a:sym typeface="Avenir Next"/>
              </a:defRPr>
            </a:lvl1pPr>
          </a:lstStyle>
          <a:p>
            <a:r>
              <a:t>{confidence intervals}</a:t>
            </a:r>
          </a:p>
        </p:txBody>
      </p:sp>
      <p:sp>
        <p:nvSpPr>
          <p:cNvPr id="231" name="If a study is replicated an indefinite number of times and if a 95% confidence interval is computed for the difference of sample means each time, the true difference of the population means will fall within these intervals in 95% of all replications .…"/>
          <p:cNvSpPr txBox="1">
            <a:spLocks noGrp="1"/>
          </p:cNvSpPr>
          <p:nvPr>
            <p:ph type="body" idx="1"/>
          </p:nvPr>
        </p:nvSpPr>
        <p:spPr>
          <a:xfrm>
            <a:off x="757721" y="1571624"/>
            <a:ext cx="7628558" cy="4409375"/>
          </a:xfrm>
          <a:prstGeom prst="rect">
            <a:avLst/>
          </a:prstGeom>
        </p:spPr>
        <p:txBody>
          <a:bodyPr/>
          <a:lstStyle/>
          <a:p>
            <a:pPr marL="0" indent="0" defTabSz="457200">
              <a:lnSpc>
                <a:spcPts val="3200"/>
              </a:lnSpc>
              <a:spcBef>
                <a:spcPts val="0"/>
              </a:spcBef>
              <a:buSzTx/>
              <a:buNone/>
              <a:defRPr>
                <a:latin typeface="Avenir Next"/>
                <a:ea typeface="Avenir Next"/>
                <a:cs typeface="Avenir Next"/>
                <a:sym typeface="Avenir Next"/>
              </a:defRPr>
            </a:pPr>
            <a:r>
              <a:t>If a study is replicated an indefinite number of times and if a 95% confidence interval is computed for the difference of sample means each time, the true difference of the population means will fall within these intervals in 95% of all replications .</a:t>
            </a:r>
          </a:p>
          <a:p>
            <a:pPr marL="0" indent="0" defTabSz="457200">
              <a:lnSpc>
                <a:spcPts val="3200"/>
              </a:lnSpc>
              <a:spcBef>
                <a:spcPts val="0"/>
              </a:spcBef>
              <a:buSzTx/>
              <a:buNone/>
              <a:defRPr>
                <a:latin typeface="Avenir Next"/>
                <a:ea typeface="Avenir Next"/>
                <a:cs typeface="Avenir Next"/>
                <a:sym typeface="Avenir Next"/>
              </a:defRPr>
            </a:pPr>
            <a:r>
              <a:t>5 out of 100 will miss it, but 95 out of 100 contain the actual population value.</a:t>
            </a:r>
          </a:p>
          <a:p>
            <a:pPr marL="0" indent="0" defTabSz="457200">
              <a:spcBef>
                <a:spcPts val="0"/>
              </a:spcBef>
              <a:buSzTx/>
              <a:buNone/>
              <a:defRPr sz="2800">
                <a:latin typeface="Avenir Next"/>
                <a:ea typeface="Avenir Next"/>
                <a:cs typeface="Avenir Next"/>
                <a:sym typeface="Avenir Next"/>
              </a:defRPr>
            </a:pPr>
            <a:endParaRPr/>
          </a:p>
          <a:p>
            <a:pPr marL="0" indent="0" defTabSz="457200">
              <a:spcBef>
                <a:spcPts val="0"/>
              </a:spcBef>
              <a:buSzTx/>
              <a:buNone/>
              <a:defRPr sz="2800">
                <a:latin typeface="Avenir Next"/>
                <a:ea typeface="Avenir Next"/>
                <a:cs typeface="Avenir Next"/>
                <a:sym typeface="Avenir Next"/>
              </a:defRPr>
            </a:pPr>
            <a:r>
              <a:t>However: NOT that the true population value is with 95% in these boundaries</a:t>
            </a:r>
          </a:p>
        </p:txBody>
      </p:sp>
      <p:sp>
        <p:nvSpPr>
          <p:cNvPr id="232" name="Foliennummer"/>
          <p:cNvSpPr txBox="1">
            <a:spLocks noGrp="1"/>
          </p:cNvSpPr>
          <p:nvPr>
            <p:ph type="sldNum" sz="quarter" idx="4294967295"/>
          </p:nvPr>
        </p:nvSpPr>
        <p:spPr>
          <a:xfrm>
            <a:off x="7812086" y="6337300"/>
            <a:ext cx="358412" cy="35066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lgn="l">
              <a:defRPr sz="1800"/>
            </a:lvl1pPr>
          </a:lstStyle>
          <a:p>
            <a:fld id="{86CB4B4D-7CA3-9044-876B-883B54F8677D}" type="slidenum">
              <a:t>15</a:t>
            </a:fld>
            <a:endParaRP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231">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231">
                                            <p:txEl>
                                              <p:pRg st="0" end="0"/>
                                            </p:txEl>
                                          </p:spTgt>
                                        </p:tgtEl>
                                        <p:attrNameLst>
                                          <p:attrName>style.visibility</p:attrName>
                                        </p:attrNameLst>
                                      </p:cBhvr>
                                      <p:to>
                                        <p:strVal val="visible"/>
                                      </p:to>
                                    </p:set>
                                  </p:childTnLst>
                                </p:cTn>
                              </p:par>
                            </p:childTnLst>
                          </p:cTn>
                        </p:par>
                        <p:par>
                          <p:cTn id="9" fill="hold">
                            <p:stCondLst>
                              <p:cond delay="0"/>
                            </p:stCondLst>
                            <p:childTnLst>
                              <p:par>
                                <p:cTn id="10" presetID="1" presetClass="entr" presetSubtype="0" fill="hold" grpId="1" nodeType="afterEffect">
                                  <p:stCondLst>
                                    <p:cond delay="0"/>
                                  </p:stCondLst>
                                  <p:iterate>
                                    <p:tmAbs val="0"/>
                                  </p:iterate>
                                  <p:childTnLst>
                                    <p:set>
                                      <p:cBhvr>
                                        <p:cTn id="11" fill="hold"/>
                                        <p:tgtEl>
                                          <p:spTgt spid="231">
                                            <p:txEl>
                                              <p:pRg st="1" end="1"/>
                                            </p:txEl>
                                          </p:spTgt>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1" nodeType="clickEffect">
                                  <p:stCondLst>
                                    <p:cond delay="0"/>
                                  </p:stCondLst>
                                  <p:iterate>
                                    <p:tmAbs val="0"/>
                                  </p:iterate>
                                  <p:childTnLst>
                                    <p:set>
                                      <p:cBhvr>
                                        <p:cTn id="15" fill="hold"/>
                                        <p:tgtEl>
                                          <p:spTgt spid="231">
                                            <p:txEl>
                                              <p:pRg st="2" end="2"/>
                                            </p:txEl>
                                          </p:spTgt>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1" nodeType="clickEffect">
                                  <p:stCondLst>
                                    <p:cond delay="0"/>
                                  </p:stCondLst>
                                  <p:iterate>
                                    <p:tmAbs val="0"/>
                                  </p:iterate>
                                  <p:childTnLst>
                                    <p:set>
                                      <p:cBhvr>
                                        <p:cTn id="19" fill="hold"/>
                                        <p:tgtEl>
                                          <p:spTgt spid="231">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1" grpId="1" build="p" bldLvl="5" animBg="1" advAuto="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From: Statistical Inference by Confidence Intervals: Issues of Interpretation and Utilization…"/>
          <p:cNvSpPr txBox="1"/>
          <p:nvPr/>
        </p:nvSpPr>
        <p:spPr>
          <a:xfrm>
            <a:off x="-2" y="6548436"/>
            <a:ext cx="9144004" cy="37601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a:defRPr sz="1400"/>
            </a:pPr>
            <a:r>
              <a:t>From: Statistical Inference by Confidence Intervals: Issues of Interpretation and Utilization</a:t>
            </a:r>
          </a:p>
          <a:p>
            <a:pPr>
              <a:defRPr sz="1200"/>
            </a:pPr>
            <a:r>
              <a:t>Phys Ther. 1999;79(2):186-195. doi:10.1093/ptj/79.2.186</a:t>
            </a:r>
          </a:p>
        </p:txBody>
      </p:sp>
      <p:sp>
        <p:nvSpPr>
          <p:cNvPr id="235" name="Rechteck"/>
          <p:cNvSpPr/>
          <p:nvPr/>
        </p:nvSpPr>
        <p:spPr>
          <a:xfrm>
            <a:off x="-2" y="0"/>
            <a:ext cx="9144004" cy="6858000"/>
          </a:xfrm>
          <a:prstGeom prst="rect">
            <a:avLst/>
          </a:prstGeom>
          <a:ln w="25400">
            <a:solidFill>
              <a:srgbClr val="F2F2F2"/>
            </a:solidFill>
          </a:ln>
        </p:spPr>
        <p:txBody>
          <a:bodyPr lIns="45718" tIns="45718" rIns="45718" bIns="45718" anchor="ctr"/>
          <a:lstStyle/>
          <a:p>
            <a:pPr algn="ctr">
              <a:defRPr>
                <a:solidFill>
                  <a:srgbClr val="FFFFFF"/>
                </a:solidFill>
              </a:defRPr>
            </a:pPr>
            <a:endParaRPr/>
          </a:p>
        </p:txBody>
      </p:sp>
      <p:sp>
        <p:nvSpPr>
          <p:cNvPr id="236" name="Linie"/>
          <p:cNvSpPr/>
          <p:nvPr/>
        </p:nvSpPr>
        <p:spPr>
          <a:xfrm>
            <a:off x="-2" y="5518150"/>
            <a:ext cx="9144004" cy="0"/>
          </a:xfrm>
          <a:prstGeom prst="line">
            <a:avLst/>
          </a:prstGeom>
          <a:ln w="6350">
            <a:solidFill>
              <a:srgbClr val="000000"/>
            </a:solidFill>
            <a:miter/>
          </a:ln>
        </p:spPr>
        <p:txBody>
          <a:bodyPr lIns="45718" tIns="45718" rIns="45718" bIns="45718"/>
          <a:lstStyle/>
          <a:p>
            <a:endParaRPr/>
          </a:p>
        </p:txBody>
      </p:sp>
      <p:pic>
        <p:nvPicPr>
          <p:cNvPr id="237" name="Cover.png" descr="Cover.png"/>
          <p:cNvPicPr>
            <a:picLocks noChangeAspect="1"/>
          </p:cNvPicPr>
          <p:nvPr/>
        </p:nvPicPr>
        <p:blipFill>
          <a:blip r:embed="rId3">
            <a:extLst/>
          </a:blip>
          <a:stretch>
            <a:fillRect/>
          </a:stretch>
        </p:blipFill>
        <p:spPr>
          <a:xfrm>
            <a:off x="1828800" y="1028700"/>
            <a:ext cx="5484813" cy="4457700"/>
          </a:xfrm>
          <a:prstGeom prst="rect">
            <a:avLst/>
          </a:prstGeom>
          <a:ln w="12700">
            <a:miter lim="400000"/>
          </a:ln>
        </p:spPr>
      </p:pic>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 name="{confidence intervals}"/>
          <p:cNvSpPr txBox="1">
            <a:spLocks noGrp="1"/>
          </p:cNvSpPr>
          <p:nvPr>
            <p:ph type="title"/>
          </p:nvPr>
        </p:nvSpPr>
        <p:spPr>
          <a:xfrm>
            <a:off x="214312" y="714375"/>
            <a:ext cx="8489951" cy="857250"/>
          </a:xfrm>
          <a:prstGeom prst="rect">
            <a:avLst/>
          </a:prstGeom>
        </p:spPr>
        <p:txBody>
          <a:bodyPr/>
          <a:lstStyle>
            <a:lvl1pPr algn="ctr">
              <a:defRPr sz="3000">
                <a:latin typeface="Avenir Next"/>
                <a:ea typeface="Avenir Next"/>
                <a:cs typeface="Avenir Next"/>
                <a:sym typeface="Avenir Next"/>
              </a:defRPr>
            </a:lvl1pPr>
          </a:lstStyle>
          <a:p>
            <a:r>
              <a:t>{confidence intervals}</a:t>
            </a:r>
          </a:p>
        </p:txBody>
      </p:sp>
      <p:sp>
        <p:nvSpPr>
          <p:cNvPr id="242" name="Calculate 95% confidence interval of group mean difference:…"/>
          <p:cNvSpPr txBox="1">
            <a:spLocks noGrp="1"/>
          </p:cNvSpPr>
          <p:nvPr>
            <p:ph type="body" idx="1"/>
          </p:nvPr>
        </p:nvSpPr>
        <p:spPr>
          <a:xfrm>
            <a:off x="757721" y="1571624"/>
            <a:ext cx="7628558" cy="4409375"/>
          </a:xfrm>
          <a:prstGeom prst="rect">
            <a:avLst/>
          </a:prstGeom>
        </p:spPr>
        <p:txBody>
          <a:bodyPr/>
          <a:lstStyle/>
          <a:p>
            <a:pPr marL="0" indent="0" defTabSz="457200">
              <a:lnSpc>
                <a:spcPts val="4300"/>
              </a:lnSpc>
              <a:spcBef>
                <a:spcPts val="1200"/>
              </a:spcBef>
              <a:buSzTx/>
              <a:buNone/>
              <a:defRPr>
                <a:latin typeface="Avenir Next"/>
                <a:ea typeface="Avenir Next"/>
                <a:cs typeface="Avenir Next"/>
                <a:sym typeface="Avenir Next"/>
              </a:defRPr>
            </a:pPr>
            <a:endParaRPr/>
          </a:p>
          <a:p>
            <a:pPr marL="0" indent="0" defTabSz="457200">
              <a:spcBef>
                <a:spcPts val="0"/>
              </a:spcBef>
              <a:buSzTx/>
              <a:buNone/>
              <a:defRPr sz="2800">
                <a:latin typeface="Avenir Next"/>
                <a:ea typeface="Avenir Next"/>
                <a:cs typeface="Avenir Next"/>
                <a:sym typeface="Avenir Next"/>
              </a:defRPr>
            </a:pPr>
            <a:r>
              <a:t>A measure of ‘accuracy’: wider confidence intervals indicate less precise estimate, larger margin of error</a:t>
            </a:r>
          </a:p>
          <a:p>
            <a:pPr marL="0" indent="0" defTabSz="457200">
              <a:spcBef>
                <a:spcPts val="0"/>
              </a:spcBef>
              <a:buSzTx/>
              <a:buNone/>
              <a:defRPr sz="2800">
                <a:latin typeface="Avenir Next"/>
                <a:ea typeface="Avenir Next"/>
                <a:cs typeface="Avenir Next"/>
                <a:sym typeface="Avenir Next"/>
              </a:defRPr>
            </a:pPr>
            <a:endParaRPr/>
          </a:p>
          <a:p>
            <a:pPr marL="0" indent="0" defTabSz="457200">
              <a:spcBef>
                <a:spcPts val="0"/>
              </a:spcBef>
              <a:buSzTx/>
              <a:buNone/>
              <a:defRPr sz="2800">
                <a:latin typeface="Avenir Next"/>
                <a:ea typeface="Avenir Next"/>
                <a:cs typeface="Avenir Next"/>
                <a:sym typeface="Avenir Next"/>
              </a:defRPr>
            </a:pPr>
            <a:r>
              <a:t>Lower and upper bounds indicate reasonable boundaries of the population estimate </a:t>
            </a:r>
          </a:p>
          <a:p>
            <a:pPr marL="0" indent="0" defTabSz="457200">
              <a:lnSpc>
                <a:spcPts val="2900"/>
              </a:lnSpc>
              <a:spcBef>
                <a:spcPts val="1200"/>
              </a:spcBef>
              <a:buSzTx/>
              <a:buNone/>
              <a:defRPr sz="1000">
                <a:latin typeface="Palatino"/>
                <a:ea typeface="Palatino"/>
                <a:cs typeface="Palatino"/>
                <a:sym typeface="Palatino"/>
              </a:defRPr>
            </a:pPr>
            <a:br>
              <a:rPr baseline="37500">
                <a:latin typeface="Avenir Next"/>
                <a:ea typeface="Avenir Next"/>
                <a:cs typeface="Avenir Next"/>
                <a:sym typeface="Avenir Next"/>
              </a:rPr>
            </a:br>
            <a:endParaRPr baseline="37500">
              <a:latin typeface="Avenir Next"/>
              <a:ea typeface="Avenir Next"/>
              <a:cs typeface="Avenir Next"/>
              <a:sym typeface="Avenir Next"/>
            </a:endParaRPr>
          </a:p>
        </p:txBody>
      </p:sp>
      <p:sp>
        <p:nvSpPr>
          <p:cNvPr id="243" name="Foliennummer"/>
          <p:cNvSpPr txBox="1">
            <a:spLocks noGrp="1"/>
          </p:cNvSpPr>
          <p:nvPr>
            <p:ph type="sldNum" sz="quarter" idx="4294967295"/>
          </p:nvPr>
        </p:nvSpPr>
        <p:spPr>
          <a:xfrm>
            <a:off x="7812086" y="6337300"/>
            <a:ext cx="358412" cy="35066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lgn="l">
              <a:defRPr sz="1800"/>
            </a:lvl1pPr>
          </a:lstStyle>
          <a:p>
            <a:fld id="{86CB4B4D-7CA3-9044-876B-883B54F8677D}" type="slidenum">
              <a:t>17</a:t>
            </a:fld>
            <a:endParaRP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242">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242">
                                            <p:txEl>
                                              <p:pRg st="0" end="0"/>
                                            </p:txEl>
                                          </p:spTgt>
                                        </p:tgtEl>
                                        <p:attrNameLst>
                                          <p:attrName>style.visibility</p:attrName>
                                        </p:attrNameLst>
                                      </p:cBhvr>
                                      <p:to>
                                        <p:strVal val="visible"/>
                                      </p:to>
                                    </p:set>
                                  </p:childTnLst>
                                </p:cTn>
                              </p:par>
                            </p:childTnLst>
                          </p:cTn>
                        </p:par>
                        <p:par>
                          <p:cTn id="9" fill="hold">
                            <p:stCondLst>
                              <p:cond delay="0"/>
                            </p:stCondLst>
                            <p:childTnLst>
                              <p:par>
                                <p:cTn id="10" presetID="1" presetClass="entr" presetSubtype="0" fill="hold" grpId="1" nodeType="afterEffect">
                                  <p:stCondLst>
                                    <p:cond delay="0"/>
                                  </p:stCondLst>
                                  <p:iterate>
                                    <p:tmAbs val="0"/>
                                  </p:iterate>
                                  <p:childTnLst>
                                    <p:set>
                                      <p:cBhvr>
                                        <p:cTn id="11" fill="hold"/>
                                        <p:tgtEl>
                                          <p:spTgt spid="242">
                                            <p:txEl>
                                              <p:pRg st="1" end="1"/>
                                            </p:txEl>
                                          </p:spTgt>
                                        </p:tgtEl>
                                        <p:attrNameLst>
                                          <p:attrName>style.visibility</p:attrName>
                                        </p:attrNameLst>
                                      </p:cBhvr>
                                      <p:to>
                                        <p:strVal val="visible"/>
                                      </p:to>
                                    </p:set>
                                  </p:childTnLst>
                                </p:cTn>
                              </p:par>
                            </p:childTnLst>
                          </p:cTn>
                        </p:par>
                        <p:par>
                          <p:cTn id="12" fill="hold">
                            <p:stCondLst>
                              <p:cond delay="0"/>
                            </p:stCondLst>
                            <p:childTnLst>
                              <p:par>
                                <p:cTn id="13" presetID="1" presetClass="entr" presetSubtype="0" fill="hold" grpId="1" nodeType="afterEffect">
                                  <p:stCondLst>
                                    <p:cond delay="0"/>
                                  </p:stCondLst>
                                  <p:iterate>
                                    <p:tmAbs val="0"/>
                                  </p:iterate>
                                  <p:childTnLst>
                                    <p:set>
                                      <p:cBhvr>
                                        <p:cTn id="14" fill="hold"/>
                                        <p:tgtEl>
                                          <p:spTgt spid="242">
                                            <p:txEl>
                                              <p:pRg st="2" end="2"/>
                                            </p:txEl>
                                          </p:spTgt>
                                        </p:tgtEl>
                                        <p:attrNameLst>
                                          <p:attrName>style.visibility</p:attrName>
                                        </p:attrNameLst>
                                      </p:cBhvr>
                                      <p:to>
                                        <p:strVal val="visible"/>
                                      </p:to>
                                    </p:set>
                                  </p:childTnLst>
                                </p:cTn>
                              </p:par>
                            </p:childTnLst>
                          </p:cTn>
                        </p:par>
                        <p:par>
                          <p:cTn id="15" fill="hold">
                            <p:stCondLst>
                              <p:cond delay="0"/>
                            </p:stCondLst>
                            <p:childTnLst>
                              <p:par>
                                <p:cTn id="16" presetID="1" presetClass="entr" presetSubtype="0" fill="hold" grpId="1" nodeType="afterEffect">
                                  <p:stCondLst>
                                    <p:cond delay="0"/>
                                  </p:stCondLst>
                                  <p:iterate>
                                    <p:tmAbs val="0"/>
                                  </p:iterate>
                                  <p:childTnLst>
                                    <p:set>
                                      <p:cBhvr>
                                        <p:cTn id="17" fill="hold"/>
                                        <p:tgtEl>
                                          <p:spTgt spid="242">
                                            <p:txEl>
                                              <p:pRg st="3" end="3"/>
                                            </p:txEl>
                                          </p:spTgt>
                                        </p:tgtEl>
                                        <p:attrNameLst>
                                          <p:attrName>style.visibility</p:attrName>
                                        </p:attrNameLst>
                                      </p:cBhvr>
                                      <p:to>
                                        <p:strVal val="visible"/>
                                      </p:to>
                                    </p:set>
                                  </p:childTnLst>
                                </p:cTn>
                              </p:par>
                            </p:childTnLst>
                          </p:cTn>
                        </p:par>
                        <p:par>
                          <p:cTn id="18" fill="hold">
                            <p:stCondLst>
                              <p:cond delay="0"/>
                            </p:stCondLst>
                            <p:childTnLst>
                              <p:par>
                                <p:cTn id="19" presetID="1" presetClass="entr" presetSubtype="0" fill="hold" grpId="1" nodeType="afterEffect">
                                  <p:stCondLst>
                                    <p:cond delay="0"/>
                                  </p:stCondLst>
                                  <p:iterate>
                                    <p:tmAbs val="0"/>
                                  </p:iterate>
                                  <p:childTnLst>
                                    <p:set>
                                      <p:cBhvr>
                                        <p:cTn id="20" fill="hold"/>
                                        <p:tgtEl>
                                          <p:spTgt spid="24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2" grpId="1" build="p" bldLvl="5" animBg="1" advAuto="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 name="{confidence intervals}"/>
          <p:cNvSpPr txBox="1">
            <a:spLocks noGrp="1"/>
          </p:cNvSpPr>
          <p:nvPr>
            <p:ph type="title"/>
          </p:nvPr>
        </p:nvSpPr>
        <p:spPr>
          <a:xfrm>
            <a:off x="214312" y="714375"/>
            <a:ext cx="8489951" cy="857250"/>
          </a:xfrm>
          <a:prstGeom prst="rect">
            <a:avLst/>
          </a:prstGeom>
        </p:spPr>
        <p:txBody>
          <a:bodyPr/>
          <a:lstStyle>
            <a:lvl1pPr algn="ctr">
              <a:defRPr sz="3000">
                <a:latin typeface="Avenir Next"/>
                <a:ea typeface="Avenir Next"/>
                <a:cs typeface="Avenir Next"/>
                <a:sym typeface="Avenir Next"/>
              </a:defRPr>
            </a:lvl1pPr>
          </a:lstStyle>
          <a:p>
            <a:r>
              <a:t>{confidence intervals}</a:t>
            </a:r>
          </a:p>
        </p:txBody>
      </p:sp>
      <p:sp>
        <p:nvSpPr>
          <p:cNvPr id="246" name="Calculate 95% confidence interval of group mean difference:…"/>
          <p:cNvSpPr txBox="1">
            <a:spLocks noGrp="1"/>
          </p:cNvSpPr>
          <p:nvPr>
            <p:ph type="body" idx="1"/>
          </p:nvPr>
        </p:nvSpPr>
        <p:spPr>
          <a:xfrm>
            <a:off x="757721" y="1571624"/>
            <a:ext cx="7628558" cy="4409375"/>
          </a:xfrm>
          <a:prstGeom prst="rect">
            <a:avLst/>
          </a:prstGeom>
        </p:spPr>
        <p:txBody>
          <a:bodyPr/>
          <a:lstStyle/>
          <a:p>
            <a:pPr marL="0" indent="0" defTabSz="420623">
              <a:lnSpc>
                <a:spcPts val="3900"/>
              </a:lnSpc>
              <a:spcBef>
                <a:spcPts val="1100"/>
              </a:spcBef>
              <a:buSzTx/>
              <a:buNone/>
              <a:defRPr sz="2024">
                <a:latin typeface="Avenir Next"/>
                <a:ea typeface="Avenir Next"/>
                <a:cs typeface="Avenir Next"/>
                <a:sym typeface="Avenir Next"/>
              </a:defRPr>
            </a:pPr>
            <a:endParaRPr/>
          </a:p>
          <a:p>
            <a:pPr marL="0" indent="0" defTabSz="420623">
              <a:lnSpc>
                <a:spcPts val="3900"/>
              </a:lnSpc>
              <a:spcBef>
                <a:spcPts val="1100"/>
              </a:spcBef>
              <a:buSzTx/>
              <a:buNone/>
              <a:defRPr sz="2760">
                <a:latin typeface="Avenir Next"/>
                <a:ea typeface="Avenir Next"/>
                <a:cs typeface="Avenir Next"/>
                <a:sym typeface="Avenir Next"/>
              </a:defRPr>
            </a:pPr>
            <a:r>
              <a:t>Calculate 95% confidence interval of group mean difference:</a:t>
            </a:r>
          </a:p>
          <a:p>
            <a:pPr marL="0" indent="0" defTabSz="420623">
              <a:lnSpc>
                <a:spcPts val="3900"/>
              </a:lnSpc>
              <a:spcBef>
                <a:spcPts val="1100"/>
              </a:spcBef>
              <a:buSzTx/>
              <a:buNone/>
              <a:defRPr sz="2760">
                <a:latin typeface="Avenir Next"/>
                <a:ea typeface="Avenir Next"/>
                <a:cs typeface="Avenir Next"/>
                <a:sym typeface="Avenir Next"/>
              </a:defRPr>
            </a:pPr>
            <a:r>
              <a:t>I = [(x</a:t>
            </a:r>
            <a:r>
              <a:rPr baseline="-15709"/>
              <a:t>1 </a:t>
            </a:r>
            <a:r>
              <a:t>– x</a:t>
            </a:r>
            <a:r>
              <a:rPr baseline="-15709"/>
              <a:t>2 </a:t>
            </a:r>
            <a:r>
              <a:t>) – 1.96*σ</a:t>
            </a:r>
            <a:r>
              <a:rPr i="1" baseline="-6047"/>
              <a:t>diff</a:t>
            </a:r>
            <a:r>
              <a:t>, (x</a:t>
            </a:r>
            <a:r>
              <a:rPr baseline="-15709"/>
              <a:t>1 </a:t>
            </a:r>
            <a:r>
              <a:t>– x</a:t>
            </a:r>
            <a:r>
              <a:rPr baseline="-15709"/>
              <a:t>2 </a:t>
            </a:r>
            <a:r>
              <a:t>) + 1.96*σ</a:t>
            </a:r>
            <a:r>
              <a:rPr i="1" baseline="-6047"/>
              <a:t>diff </a:t>
            </a:r>
            <a:r>
              <a:t>] </a:t>
            </a:r>
          </a:p>
          <a:p>
            <a:pPr marL="0" indent="0" defTabSz="420623">
              <a:lnSpc>
                <a:spcPts val="3700"/>
              </a:lnSpc>
              <a:spcBef>
                <a:spcPts val="1100"/>
              </a:spcBef>
              <a:buSzTx/>
              <a:buNone/>
              <a:defRPr sz="2760">
                <a:latin typeface="Avenir Next"/>
                <a:ea typeface="Avenir Next"/>
                <a:cs typeface="Avenir Next"/>
                <a:sym typeface="Avenir Next"/>
              </a:defRPr>
            </a:pPr>
            <a:r>
              <a:t>with σ</a:t>
            </a:r>
            <a:r>
              <a:rPr i="1" baseline="-6482"/>
              <a:t>diff </a:t>
            </a:r>
            <a:r>
              <a:t>= (σ</a:t>
            </a:r>
            <a:r>
              <a:rPr i="1" baseline="-6482"/>
              <a:t>1</a:t>
            </a:r>
            <a:r>
              <a:rPr i="1" baseline="23304"/>
              <a:t>2</a:t>
            </a:r>
            <a:r>
              <a:t>/</a:t>
            </a:r>
            <a:r>
              <a:rPr i="1"/>
              <a:t>n</a:t>
            </a:r>
            <a:r>
              <a:rPr i="1" baseline="-6482"/>
              <a:t>1 </a:t>
            </a:r>
            <a:r>
              <a:t>+ σ</a:t>
            </a:r>
            <a:r>
              <a:rPr i="1" baseline="-6482"/>
              <a:t>2</a:t>
            </a:r>
            <a:r>
              <a:rPr i="1" baseline="23304"/>
              <a:t>2</a:t>
            </a:r>
            <a:r>
              <a:t>/</a:t>
            </a:r>
            <a:r>
              <a:rPr i="1"/>
              <a:t>n</a:t>
            </a:r>
            <a:r>
              <a:rPr i="1" baseline="-6482"/>
              <a:t>2</a:t>
            </a:r>
            <a:r>
              <a:t>)</a:t>
            </a:r>
            <a:r>
              <a:rPr baseline="23304"/>
              <a:t>1/2</a:t>
            </a:r>
          </a:p>
          <a:p>
            <a:pPr marL="0" indent="0" defTabSz="420623">
              <a:lnSpc>
                <a:spcPts val="3700"/>
              </a:lnSpc>
              <a:spcBef>
                <a:spcPts val="1100"/>
              </a:spcBef>
              <a:buSzTx/>
              <a:buNone/>
              <a:defRPr sz="2760" baseline="23304">
                <a:latin typeface="Avenir Next"/>
                <a:ea typeface="Avenir Next"/>
                <a:cs typeface="Avenir Next"/>
                <a:sym typeface="Avenir Next"/>
              </a:defRPr>
            </a:pPr>
            <a:r>
              <a:t>1.96 = confidence coefficient</a:t>
            </a:r>
            <a:endParaRPr sz="920" baseline="37978"/>
          </a:p>
          <a:p>
            <a:pPr marL="0" indent="0" defTabSz="420623">
              <a:lnSpc>
                <a:spcPts val="2600"/>
              </a:lnSpc>
              <a:spcBef>
                <a:spcPts val="1100"/>
              </a:spcBef>
              <a:buSzTx/>
              <a:buNone/>
              <a:defRPr sz="920">
                <a:latin typeface="Palatino"/>
                <a:ea typeface="Palatino"/>
                <a:cs typeface="Palatino"/>
                <a:sym typeface="Palatino"/>
              </a:defRPr>
            </a:pPr>
            <a:br>
              <a:rPr baseline="37978">
                <a:latin typeface="Avenir Next"/>
                <a:ea typeface="Avenir Next"/>
                <a:cs typeface="Avenir Next"/>
                <a:sym typeface="Avenir Next"/>
              </a:rPr>
            </a:br>
            <a:endParaRPr baseline="37978">
              <a:latin typeface="Avenir Next"/>
              <a:ea typeface="Avenir Next"/>
              <a:cs typeface="Avenir Next"/>
              <a:sym typeface="Avenir Next"/>
            </a:endParaRPr>
          </a:p>
        </p:txBody>
      </p:sp>
      <p:sp>
        <p:nvSpPr>
          <p:cNvPr id="247" name="Foliennummer"/>
          <p:cNvSpPr txBox="1">
            <a:spLocks noGrp="1"/>
          </p:cNvSpPr>
          <p:nvPr>
            <p:ph type="sldNum" sz="quarter" idx="4294967295"/>
          </p:nvPr>
        </p:nvSpPr>
        <p:spPr>
          <a:xfrm>
            <a:off x="7812086" y="6337300"/>
            <a:ext cx="358412" cy="35066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lgn="l">
              <a:defRPr sz="1800"/>
            </a:lvl1pPr>
          </a:lstStyle>
          <a:p>
            <a:fld id="{86CB4B4D-7CA3-9044-876B-883B54F8677D}" type="slidenum">
              <a:t>18</a:t>
            </a:fld>
            <a:endParaRP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246">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246">
                                            <p:txEl>
                                              <p:pRg st="0" end="0"/>
                                            </p:txEl>
                                          </p:spTgt>
                                        </p:tgtEl>
                                        <p:attrNameLst>
                                          <p:attrName>style.visibility</p:attrName>
                                        </p:attrNameLst>
                                      </p:cBhvr>
                                      <p:to>
                                        <p:strVal val="visible"/>
                                      </p:to>
                                    </p:set>
                                  </p:childTnLst>
                                </p:cTn>
                              </p:par>
                            </p:childTnLst>
                          </p:cTn>
                        </p:par>
                        <p:par>
                          <p:cTn id="9" fill="hold">
                            <p:stCondLst>
                              <p:cond delay="0"/>
                            </p:stCondLst>
                            <p:childTnLst>
                              <p:par>
                                <p:cTn id="10" presetID="1" presetClass="entr" presetSubtype="0" fill="hold" grpId="1" nodeType="afterEffect">
                                  <p:stCondLst>
                                    <p:cond delay="0"/>
                                  </p:stCondLst>
                                  <p:iterate>
                                    <p:tmAbs val="0"/>
                                  </p:iterate>
                                  <p:childTnLst>
                                    <p:set>
                                      <p:cBhvr>
                                        <p:cTn id="11" fill="hold"/>
                                        <p:tgtEl>
                                          <p:spTgt spid="246">
                                            <p:txEl>
                                              <p:pRg st="1" end="1"/>
                                            </p:txEl>
                                          </p:spTgt>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1" nodeType="clickEffect">
                                  <p:stCondLst>
                                    <p:cond delay="0"/>
                                  </p:stCondLst>
                                  <p:iterate>
                                    <p:tmAbs val="0"/>
                                  </p:iterate>
                                  <p:childTnLst>
                                    <p:set>
                                      <p:cBhvr>
                                        <p:cTn id="15" fill="hold"/>
                                        <p:tgtEl>
                                          <p:spTgt spid="246">
                                            <p:txEl>
                                              <p:pRg st="2" end="2"/>
                                            </p:txEl>
                                          </p:spTgt>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1" nodeType="clickEffect">
                                  <p:stCondLst>
                                    <p:cond delay="0"/>
                                  </p:stCondLst>
                                  <p:iterate>
                                    <p:tmAbs val="0"/>
                                  </p:iterate>
                                  <p:childTnLst>
                                    <p:set>
                                      <p:cBhvr>
                                        <p:cTn id="19" fill="hold"/>
                                        <p:tgtEl>
                                          <p:spTgt spid="246">
                                            <p:txEl>
                                              <p:pRg st="3" end="3"/>
                                            </p:txEl>
                                          </p:spTgt>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1" nodeType="clickEffect">
                                  <p:stCondLst>
                                    <p:cond delay="0"/>
                                  </p:stCondLst>
                                  <p:iterate>
                                    <p:tmAbs val="0"/>
                                  </p:iterate>
                                  <p:childTnLst>
                                    <p:set>
                                      <p:cBhvr>
                                        <p:cTn id="23" fill="hold"/>
                                        <p:tgtEl>
                                          <p:spTgt spid="246">
                                            <p:txEl>
                                              <p:pRg st="4" end="4"/>
                                            </p:txEl>
                                          </p:spTgt>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1" nodeType="clickEffect">
                                  <p:stCondLst>
                                    <p:cond delay="0"/>
                                  </p:stCondLst>
                                  <p:iterate>
                                    <p:tmAbs val="0"/>
                                  </p:iterate>
                                  <p:childTnLst>
                                    <p:set>
                                      <p:cBhvr>
                                        <p:cTn id="27" fill="hold"/>
                                        <p:tgtEl>
                                          <p:spTgt spid="246">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6" grpId="1" build="p" bldLvl="5" animBg="1" advAuto="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 name="{true effects}"/>
          <p:cNvSpPr txBox="1">
            <a:spLocks noGrp="1"/>
          </p:cNvSpPr>
          <p:nvPr>
            <p:ph type="title"/>
          </p:nvPr>
        </p:nvSpPr>
        <p:spPr>
          <a:xfrm>
            <a:off x="214312" y="714374"/>
            <a:ext cx="8489951" cy="1226445"/>
          </a:xfrm>
          <a:prstGeom prst="rect">
            <a:avLst/>
          </a:prstGeom>
        </p:spPr>
        <p:txBody>
          <a:bodyPr/>
          <a:lstStyle>
            <a:lvl1pPr algn="ctr">
              <a:defRPr sz="3000">
                <a:latin typeface="Avenir Next"/>
                <a:ea typeface="Avenir Next"/>
                <a:cs typeface="Avenir Next"/>
                <a:sym typeface="Avenir Next"/>
              </a:defRPr>
            </a:lvl1pPr>
          </a:lstStyle>
          <a:p>
            <a:r>
              <a:t>{true effects}</a:t>
            </a:r>
          </a:p>
        </p:txBody>
      </p:sp>
      <p:sp>
        <p:nvSpPr>
          <p:cNvPr id="250" name="Foliennummer"/>
          <p:cNvSpPr txBox="1">
            <a:spLocks noGrp="1"/>
          </p:cNvSpPr>
          <p:nvPr>
            <p:ph type="sldNum" sz="quarter" idx="4294967295"/>
          </p:nvPr>
        </p:nvSpPr>
        <p:spPr>
          <a:xfrm>
            <a:off x="7812086" y="6337300"/>
            <a:ext cx="358412" cy="35066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lgn="l">
              <a:defRPr sz="1800"/>
            </a:lvl1pPr>
          </a:lstStyle>
          <a:p>
            <a:fld id="{86CB4B4D-7CA3-9044-876B-883B54F8677D}" type="slidenum">
              <a:t>19</a:t>
            </a:fld>
            <a:endParaRPr/>
          </a:p>
        </p:txBody>
      </p:sp>
      <p:pic>
        <p:nvPicPr>
          <p:cNvPr id="251" name="Bild" descr="Bild"/>
          <p:cNvPicPr>
            <a:picLocks noChangeAspect="1"/>
          </p:cNvPicPr>
          <p:nvPr/>
        </p:nvPicPr>
        <p:blipFill>
          <a:blip r:embed="rId2">
            <a:extLst/>
          </a:blip>
          <a:stretch>
            <a:fillRect/>
          </a:stretch>
        </p:blipFill>
        <p:spPr>
          <a:xfrm>
            <a:off x="978149" y="1406216"/>
            <a:ext cx="7187703" cy="5139637"/>
          </a:xfrm>
          <a:prstGeom prst="rect">
            <a:avLst/>
          </a:prstGeom>
          <a:ln w="12700">
            <a:miter lim="400000"/>
          </a:ln>
        </p:spPr>
      </p:pic>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 name="Outline"/>
          <p:cNvSpPr txBox="1">
            <a:spLocks noGrp="1"/>
          </p:cNvSpPr>
          <p:nvPr>
            <p:ph type="title" idx="4294967295"/>
          </p:nvPr>
        </p:nvSpPr>
        <p:spPr>
          <a:xfrm>
            <a:off x="327025" y="896179"/>
            <a:ext cx="8489950" cy="650242"/>
          </a:xfrm>
          <a:prstGeom prst="rect">
            <a:avLst/>
          </a:prstGeom>
        </p:spPr>
        <p:txBody>
          <a:bodyPr/>
          <a:lstStyle>
            <a:lvl1pPr algn="ctr" defTabSz="758951">
              <a:defRPr sz="3200">
                <a:solidFill>
                  <a:srgbClr val="5A1B31"/>
                </a:solidFill>
                <a:latin typeface="Avenir Next"/>
                <a:ea typeface="Avenir Next"/>
                <a:cs typeface="Avenir Next"/>
                <a:sym typeface="Avenir Next"/>
              </a:defRPr>
            </a:lvl1pPr>
          </a:lstStyle>
          <a:p>
            <a:r>
              <a:t>Outline</a:t>
            </a:r>
          </a:p>
        </p:txBody>
      </p:sp>
      <p:sp>
        <p:nvSpPr>
          <p:cNvPr id="182" name="Drawing statistical inferences…"/>
          <p:cNvSpPr txBox="1">
            <a:spLocks noGrp="1"/>
          </p:cNvSpPr>
          <p:nvPr>
            <p:ph type="body" idx="4294967295"/>
          </p:nvPr>
        </p:nvSpPr>
        <p:spPr>
          <a:xfrm>
            <a:off x="327025" y="1589501"/>
            <a:ext cx="8489950" cy="4594228"/>
          </a:xfrm>
          <a:prstGeom prst="rect">
            <a:avLst/>
          </a:prstGeom>
        </p:spPr>
        <p:txBody>
          <a:bodyPr/>
          <a:lstStyle/>
          <a:p>
            <a:pPr marL="325754" indent="-325754" defTabSz="868680">
              <a:spcBef>
                <a:spcPts val="400"/>
              </a:spcBef>
              <a:buChar char="•"/>
              <a:defRPr sz="3000">
                <a:latin typeface="Avenir Next"/>
                <a:ea typeface="Avenir Next"/>
                <a:cs typeface="Avenir Next"/>
                <a:sym typeface="Avenir Next"/>
              </a:defRPr>
            </a:pPr>
            <a:r>
              <a:t>Drawing statistical inferences</a:t>
            </a:r>
          </a:p>
          <a:p>
            <a:pPr marL="325754" indent="-325754" defTabSz="868680">
              <a:spcBef>
                <a:spcPts val="400"/>
              </a:spcBef>
              <a:buChar char="•"/>
              <a:defRPr sz="3000">
                <a:latin typeface="Avenir Next"/>
                <a:ea typeface="Avenir Next"/>
                <a:cs typeface="Avenir Next"/>
                <a:sym typeface="Avenir Next"/>
              </a:defRPr>
            </a:pPr>
            <a:r>
              <a:t>The p-value</a:t>
            </a:r>
          </a:p>
          <a:p>
            <a:pPr marL="325754" indent="-325754" defTabSz="868680">
              <a:spcBef>
                <a:spcPts val="400"/>
              </a:spcBef>
              <a:buChar char="•"/>
              <a:defRPr sz="3000">
                <a:latin typeface="Avenir Next"/>
                <a:ea typeface="Avenir Next"/>
                <a:cs typeface="Avenir Next"/>
                <a:sym typeface="Avenir Next"/>
              </a:defRPr>
            </a:pPr>
            <a:r>
              <a:t>‘New statistics’ to improve statistical inferences</a:t>
            </a:r>
          </a:p>
          <a:p>
            <a:pPr marL="751046" lvl="1" indent="-316706" defTabSz="868680">
              <a:spcBef>
                <a:spcPts val="400"/>
              </a:spcBef>
              <a:defRPr sz="3000">
                <a:latin typeface="Avenir Next"/>
                <a:ea typeface="Avenir Next"/>
                <a:cs typeface="Avenir Next"/>
                <a:sym typeface="Avenir Next"/>
              </a:defRPr>
            </a:pPr>
            <a:r>
              <a:t>Effect sizes</a:t>
            </a:r>
          </a:p>
          <a:p>
            <a:pPr marL="751046" lvl="1" indent="-316706" defTabSz="868680">
              <a:spcBef>
                <a:spcPts val="400"/>
              </a:spcBef>
              <a:defRPr sz="3000">
                <a:latin typeface="Avenir Next"/>
                <a:ea typeface="Avenir Next"/>
                <a:cs typeface="Avenir Next"/>
                <a:sym typeface="Avenir Next"/>
              </a:defRPr>
            </a:pPr>
            <a:r>
              <a:t>Confidence intervals</a:t>
            </a:r>
          </a:p>
          <a:p>
            <a:pPr marL="751046" lvl="1" indent="-316706" defTabSz="868680">
              <a:spcBef>
                <a:spcPts val="400"/>
              </a:spcBef>
              <a:defRPr sz="3000">
                <a:latin typeface="Avenir Next"/>
                <a:ea typeface="Avenir Next"/>
                <a:cs typeface="Avenir Next"/>
                <a:sym typeface="Avenir Next"/>
              </a:defRPr>
            </a:pPr>
            <a:r>
              <a:t>Power</a:t>
            </a:r>
          </a:p>
        </p:txBody>
      </p:sp>
      <p:sp>
        <p:nvSpPr>
          <p:cNvPr id="183" name="Foliennummer"/>
          <p:cNvSpPr txBox="1">
            <a:spLocks noGrp="1"/>
          </p:cNvSpPr>
          <p:nvPr>
            <p:ph type="sldNum" sz="quarter" idx="4294967295"/>
          </p:nvPr>
        </p:nvSpPr>
        <p:spPr>
          <a:xfrm>
            <a:off x="8346950" y="6356350"/>
            <a:ext cx="339851" cy="650238"/>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defRPr sz="3200">
                <a:latin typeface="Avenir Next"/>
                <a:ea typeface="Avenir Next"/>
                <a:cs typeface="Avenir Next"/>
                <a:sym typeface="Avenir Next"/>
              </a:defRPr>
            </a:lvl1pPr>
          </a:lstStyle>
          <a:p>
            <a:fld id="{86CB4B4D-7CA3-9044-876B-883B54F8677D}" type="slidenum">
              <a:t>2</a:t>
            </a:fld>
            <a:endParaRP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82">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182">
                                            <p:txEl>
                                              <p:pRg st="0" end="0"/>
                                            </p:txEl>
                                          </p:spTgt>
                                        </p:tgtEl>
                                        <p:attrNameLst>
                                          <p:attrName>style.visibility</p:attrName>
                                        </p:attrNameLst>
                                      </p:cBhvr>
                                      <p:to>
                                        <p:strVal val="visible"/>
                                      </p:to>
                                    </p:set>
                                  </p:childTnLst>
                                </p:cTn>
                              </p:par>
                            </p:childTnLst>
                          </p:cTn>
                        </p:par>
                        <p:par>
                          <p:cTn id="9" fill="hold">
                            <p:stCondLst>
                              <p:cond delay="0"/>
                            </p:stCondLst>
                            <p:childTnLst>
                              <p:par>
                                <p:cTn id="10" presetID="1" presetClass="entr" presetSubtype="0" fill="hold" grpId="1" nodeType="afterEffect">
                                  <p:stCondLst>
                                    <p:cond delay="0"/>
                                  </p:stCondLst>
                                  <p:iterate>
                                    <p:tmAbs val="0"/>
                                  </p:iterate>
                                  <p:childTnLst>
                                    <p:set>
                                      <p:cBhvr>
                                        <p:cTn id="11" fill="hold"/>
                                        <p:tgtEl>
                                          <p:spTgt spid="182">
                                            <p:txEl>
                                              <p:pRg st="1" end="1"/>
                                            </p:txEl>
                                          </p:spTgt>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1" nodeType="clickEffect">
                                  <p:stCondLst>
                                    <p:cond delay="0"/>
                                  </p:stCondLst>
                                  <p:iterate>
                                    <p:tmAbs val="0"/>
                                  </p:iterate>
                                  <p:childTnLst>
                                    <p:set>
                                      <p:cBhvr>
                                        <p:cTn id="15" fill="hold"/>
                                        <p:tgtEl>
                                          <p:spTgt spid="182">
                                            <p:txEl>
                                              <p:pRg st="2" end="2"/>
                                            </p:txEl>
                                          </p:spTgt>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1" nodeType="clickEffect">
                                  <p:stCondLst>
                                    <p:cond delay="0"/>
                                  </p:stCondLst>
                                  <p:iterate>
                                    <p:tmAbs val="0"/>
                                  </p:iterate>
                                  <p:childTnLst>
                                    <p:set>
                                      <p:cBhvr>
                                        <p:cTn id="19" fill="hold"/>
                                        <p:tgtEl>
                                          <p:spTgt spid="182">
                                            <p:txEl>
                                              <p:pRg st="3" end="3"/>
                                            </p:txEl>
                                          </p:spTgt>
                                        </p:tgtEl>
                                        <p:attrNameLst>
                                          <p:attrName>style.visibility</p:attrName>
                                        </p:attrNameLst>
                                      </p:cBhvr>
                                      <p:to>
                                        <p:strVal val="visible"/>
                                      </p:to>
                                    </p:set>
                                  </p:childTnLst>
                                </p:cTn>
                              </p:par>
                            </p:childTnLst>
                          </p:cTn>
                        </p:par>
                        <p:par>
                          <p:cTn id="20" fill="hold">
                            <p:stCondLst>
                              <p:cond delay="0"/>
                            </p:stCondLst>
                            <p:childTnLst>
                              <p:par>
                                <p:cTn id="21" presetID="1" presetClass="entr" presetSubtype="0" fill="hold" grpId="1" nodeType="afterEffect">
                                  <p:stCondLst>
                                    <p:cond delay="0"/>
                                  </p:stCondLst>
                                  <p:iterate>
                                    <p:tmAbs val="0"/>
                                  </p:iterate>
                                  <p:childTnLst>
                                    <p:set>
                                      <p:cBhvr>
                                        <p:cTn id="22" fill="hold"/>
                                        <p:tgtEl>
                                          <p:spTgt spid="182">
                                            <p:txEl>
                                              <p:pRg st="4" end="4"/>
                                            </p:txEl>
                                          </p:spTgt>
                                        </p:tgtEl>
                                        <p:attrNameLst>
                                          <p:attrName>style.visibility</p:attrName>
                                        </p:attrNameLst>
                                      </p:cBhvr>
                                      <p:to>
                                        <p:strVal val="visible"/>
                                      </p:to>
                                    </p:set>
                                  </p:childTnLst>
                                </p:cTn>
                              </p:par>
                            </p:childTnLst>
                          </p:cTn>
                        </p:par>
                        <p:par>
                          <p:cTn id="23" fill="hold">
                            <p:stCondLst>
                              <p:cond delay="0"/>
                            </p:stCondLst>
                            <p:childTnLst>
                              <p:par>
                                <p:cTn id="24" presetID="1" presetClass="entr" presetSubtype="0" fill="hold" grpId="1" nodeType="afterEffect">
                                  <p:stCondLst>
                                    <p:cond delay="0"/>
                                  </p:stCondLst>
                                  <p:iterate>
                                    <p:tmAbs val="0"/>
                                  </p:iterate>
                                  <p:childTnLst>
                                    <p:set>
                                      <p:cBhvr>
                                        <p:cTn id="25" fill="hold"/>
                                        <p:tgtEl>
                                          <p:spTgt spid="18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2" grpId="1" build="p" bldLvl="5" animBg="1" advAuto="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 name="{power}"/>
          <p:cNvSpPr txBox="1">
            <a:spLocks noGrp="1"/>
          </p:cNvSpPr>
          <p:nvPr>
            <p:ph type="title"/>
          </p:nvPr>
        </p:nvSpPr>
        <p:spPr>
          <a:xfrm>
            <a:off x="214312" y="714374"/>
            <a:ext cx="8489951" cy="1226445"/>
          </a:xfrm>
          <a:prstGeom prst="rect">
            <a:avLst/>
          </a:prstGeom>
        </p:spPr>
        <p:txBody>
          <a:bodyPr/>
          <a:lstStyle>
            <a:lvl1pPr algn="ctr">
              <a:defRPr sz="3000">
                <a:latin typeface="Avenir Next"/>
                <a:ea typeface="Avenir Next"/>
                <a:cs typeface="Avenir Next"/>
                <a:sym typeface="Avenir Next"/>
              </a:defRPr>
            </a:lvl1pPr>
          </a:lstStyle>
          <a:p>
            <a:r>
              <a:t>{power}</a:t>
            </a:r>
          </a:p>
        </p:txBody>
      </p:sp>
      <p:sp>
        <p:nvSpPr>
          <p:cNvPr id="254" name="Foliennummer"/>
          <p:cNvSpPr txBox="1">
            <a:spLocks noGrp="1"/>
          </p:cNvSpPr>
          <p:nvPr>
            <p:ph type="sldNum" sz="quarter" idx="4294967295"/>
          </p:nvPr>
        </p:nvSpPr>
        <p:spPr>
          <a:xfrm>
            <a:off x="7812086" y="6337300"/>
            <a:ext cx="358412" cy="35066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lgn="l">
              <a:defRPr sz="1800"/>
            </a:lvl1pPr>
          </a:lstStyle>
          <a:p>
            <a:fld id="{86CB4B4D-7CA3-9044-876B-883B54F8677D}" type="slidenum">
              <a:t>20</a:t>
            </a:fld>
            <a:endParaRPr/>
          </a:p>
        </p:txBody>
      </p:sp>
      <p:pic>
        <p:nvPicPr>
          <p:cNvPr id="255" name="Bildschirmfoto 2019-02-13 um 12.48.02.png" descr="Bildschirmfoto 2019-02-13 um 12.48.02.png"/>
          <p:cNvPicPr>
            <a:picLocks noChangeAspect="1"/>
          </p:cNvPicPr>
          <p:nvPr/>
        </p:nvPicPr>
        <p:blipFill>
          <a:blip r:embed="rId2">
            <a:extLst/>
          </a:blip>
          <a:stretch>
            <a:fillRect/>
          </a:stretch>
        </p:blipFill>
        <p:spPr>
          <a:xfrm>
            <a:off x="164296" y="1546942"/>
            <a:ext cx="8815408" cy="4252841"/>
          </a:xfrm>
          <a:prstGeom prst="rect">
            <a:avLst/>
          </a:prstGeom>
          <a:ln w="12700">
            <a:miter lim="400000"/>
          </a:ln>
        </p:spPr>
      </p:pic>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 name="Statistical power is the probability that a…"/>
          <p:cNvSpPr txBox="1"/>
          <p:nvPr/>
        </p:nvSpPr>
        <p:spPr>
          <a:xfrm>
            <a:off x="529030" y="1904999"/>
            <a:ext cx="8086333" cy="3835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defTabSz="457200">
              <a:defRPr sz="3100">
                <a:latin typeface="Avenir Next"/>
                <a:ea typeface="Avenir Next"/>
                <a:cs typeface="Avenir Next"/>
                <a:sym typeface="Avenir Next"/>
              </a:defRPr>
            </a:pPr>
            <a:r>
              <a:t>Statistical power is the probability that a</a:t>
            </a:r>
          </a:p>
          <a:p>
            <a:pPr defTabSz="457200">
              <a:defRPr sz="3100">
                <a:latin typeface="Avenir Next"/>
                <a:ea typeface="Avenir Next"/>
                <a:cs typeface="Avenir Next"/>
                <a:sym typeface="Avenir Next"/>
              </a:defRPr>
            </a:pPr>
            <a:r>
              <a:t>study yields a statistically significant effect, if</a:t>
            </a:r>
          </a:p>
          <a:p>
            <a:pPr defTabSz="457200">
              <a:defRPr sz="3100">
                <a:latin typeface="Avenir Next"/>
                <a:ea typeface="Avenir Next"/>
                <a:cs typeface="Avenir Next"/>
                <a:sym typeface="Avenir Next"/>
              </a:defRPr>
            </a:pPr>
            <a:r>
              <a:t>there is a true effect to be found. It is the</a:t>
            </a:r>
          </a:p>
          <a:p>
            <a:pPr defTabSz="457200">
              <a:defRPr sz="3100">
                <a:latin typeface="Avenir Next"/>
                <a:ea typeface="Avenir Next"/>
                <a:cs typeface="Avenir Next"/>
                <a:sym typeface="Avenir Next"/>
              </a:defRPr>
            </a:pPr>
            <a:r>
              <a:t>probability of correctly rejecting the null</a:t>
            </a:r>
          </a:p>
          <a:p>
            <a:pPr defTabSz="457200">
              <a:defRPr sz="3100">
                <a:latin typeface="Avenir Next"/>
                <a:ea typeface="Avenir Next"/>
                <a:cs typeface="Avenir Next"/>
                <a:sym typeface="Avenir Next"/>
              </a:defRPr>
            </a:pPr>
            <a:r>
              <a:t>hypothesis.</a:t>
            </a:r>
          </a:p>
          <a:p>
            <a:pPr defTabSz="457200">
              <a:defRPr sz="3100">
                <a:latin typeface="Avenir Next"/>
                <a:ea typeface="Avenir Next"/>
                <a:cs typeface="Avenir Next"/>
                <a:sym typeface="Avenir Next"/>
              </a:defRPr>
            </a:pPr>
            <a:endParaRPr/>
          </a:p>
          <a:p>
            <a:pPr defTabSz="457200">
              <a:defRPr sz="3100">
                <a:latin typeface="Avenir Next"/>
                <a:ea typeface="Avenir Next"/>
                <a:cs typeface="Avenir Next"/>
                <a:sym typeface="Avenir Next"/>
              </a:defRPr>
            </a:pPr>
            <a:r>
              <a:t>Power = 1 - β</a:t>
            </a:r>
          </a:p>
        </p:txBody>
      </p:sp>
      <p:sp>
        <p:nvSpPr>
          <p:cNvPr id="258" name="{power}"/>
          <p:cNvSpPr txBox="1">
            <a:spLocks noGrp="1"/>
          </p:cNvSpPr>
          <p:nvPr>
            <p:ph type="title"/>
          </p:nvPr>
        </p:nvSpPr>
        <p:spPr>
          <a:xfrm>
            <a:off x="214312" y="714374"/>
            <a:ext cx="8489951" cy="1226445"/>
          </a:xfrm>
          <a:prstGeom prst="rect">
            <a:avLst/>
          </a:prstGeom>
        </p:spPr>
        <p:txBody>
          <a:bodyPr/>
          <a:lstStyle>
            <a:lvl1pPr algn="ctr">
              <a:defRPr sz="3000">
                <a:latin typeface="Avenir Next"/>
                <a:ea typeface="Avenir Next"/>
                <a:cs typeface="Avenir Next"/>
                <a:sym typeface="Avenir Next"/>
              </a:defRPr>
            </a:lvl1pPr>
          </a:lstStyle>
          <a:p>
            <a:r>
              <a:t>{power}</a:t>
            </a:r>
          </a:p>
        </p:txBody>
      </p:sp>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 name="Statistical power is determined by:…"/>
          <p:cNvSpPr txBox="1"/>
          <p:nvPr/>
        </p:nvSpPr>
        <p:spPr>
          <a:xfrm>
            <a:off x="529031" y="2552700"/>
            <a:ext cx="8188643" cy="25400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defTabSz="457200">
              <a:defRPr sz="3500">
                <a:latin typeface="Avenir Next"/>
                <a:ea typeface="Avenir Next"/>
                <a:cs typeface="Avenir Next"/>
                <a:sym typeface="Avenir Next"/>
              </a:defRPr>
            </a:pPr>
            <a:r>
              <a:t>Statistical power is determined by:</a:t>
            </a:r>
          </a:p>
          <a:p>
            <a:pPr defTabSz="457200">
              <a:defRPr sz="3500">
                <a:latin typeface="Avenir Next"/>
                <a:ea typeface="Avenir Next"/>
                <a:cs typeface="Avenir Next"/>
                <a:sym typeface="Avenir Next"/>
              </a:defRPr>
            </a:pPr>
            <a:r>
              <a:t>• the size of the effect in the population</a:t>
            </a:r>
          </a:p>
          <a:p>
            <a:pPr defTabSz="457200">
              <a:defRPr sz="3500">
                <a:latin typeface="Avenir Next"/>
                <a:ea typeface="Avenir Next"/>
                <a:cs typeface="Avenir Next"/>
                <a:sym typeface="Avenir Next"/>
              </a:defRPr>
            </a:pPr>
            <a:r>
              <a:t>• the sample size (easiest to assess)</a:t>
            </a:r>
          </a:p>
          <a:p>
            <a:pPr defTabSz="457200">
              <a:defRPr sz="3500">
                <a:latin typeface="Avenir Next"/>
                <a:ea typeface="Avenir Next"/>
                <a:cs typeface="Avenir Next"/>
                <a:sym typeface="Avenir Next"/>
              </a:defRPr>
            </a:pPr>
            <a:r>
              <a:t>• the significance criterion</a:t>
            </a:r>
          </a:p>
        </p:txBody>
      </p:sp>
      <p:sp>
        <p:nvSpPr>
          <p:cNvPr id="261" name="{power}"/>
          <p:cNvSpPr txBox="1">
            <a:spLocks noGrp="1"/>
          </p:cNvSpPr>
          <p:nvPr>
            <p:ph type="title"/>
          </p:nvPr>
        </p:nvSpPr>
        <p:spPr>
          <a:xfrm>
            <a:off x="214312" y="714374"/>
            <a:ext cx="8489951" cy="1226445"/>
          </a:xfrm>
          <a:prstGeom prst="rect">
            <a:avLst/>
          </a:prstGeom>
        </p:spPr>
        <p:txBody>
          <a:bodyPr/>
          <a:lstStyle>
            <a:lvl1pPr algn="ctr">
              <a:defRPr sz="3000">
                <a:latin typeface="Avenir Next"/>
                <a:ea typeface="Avenir Next"/>
                <a:cs typeface="Avenir Next"/>
                <a:sym typeface="Avenir Next"/>
              </a:defRPr>
            </a:lvl1pPr>
          </a:lstStyle>
          <a:p>
            <a:r>
              <a:t>{power}</a:t>
            </a:r>
          </a:p>
        </p:txBody>
      </p:sp>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3" name="Bildschirmfoto 2019-10-14 um 08.57.33.png" descr="Bildschirmfoto 2019-10-14 um 08.57.33.png"/>
          <p:cNvPicPr>
            <a:picLocks noChangeAspect="1"/>
          </p:cNvPicPr>
          <p:nvPr/>
        </p:nvPicPr>
        <p:blipFill>
          <a:blip r:embed="rId2">
            <a:extLst/>
          </a:blip>
          <a:stretch>
            <a:fillRect/>
          </a:stretch>
        </p:blipFill>
        <p:spPr>
          <a:xfrm>
            <a:off x="1999155" y="593716"/>
            <a:ext cx="5145690" cy="6162685"/>
          </a:xfrm>
          <a:prstGeom prst="rect">
            <a:avLst/>
          </a:prstGeom>
          <a:ln w="12700">
            <a:miter lim="400000"/>
          </a:ln>
        </p:spPr>
      </p:pic>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 name="Be careful if a low-powered (small-N) study…"/>
          <p:cNvSpPr txBox="1"/>
          <p:nvPr/>
        </p:nvSpPr>
        <p:spPr>
          <a:xfrm>
            <a:off x="568325" y="1866899"/>
            <a:ext cx="8007351" cy="3454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defTabSz="457200">
              <a:defRPr sz="3200">
                <a:latin typeface="Avenir Next"/>
                <a:ea typeface="Avenir Next"/>
                <a:cs typeface="Avenir Next"/>
                <a:sym typeface="Avenir Next"/>
              </a:defRPr>
            </a:pPr>
            <a:r>
              <a:t>Be careful if a low-powered (small-N) study</a:t>
            </a:r>
          </a:p>
          <a:p>
            <a:pPr defTabSz="457200">
              <a:defRPr sz="3200">
                <a:latin typeface="Avenir Next"/>
                <a:ea typeface="Avenir Next"/>
                <a:cs typeface="Avenir Next"/>
                <a:sym typeface="Avenir Next"/>
              </a:defRPr>
            </a:pPr>
            <a:r>
              <a:t>yields a low p-value. It might be a false positive effect.</a:t>
            </a:r>
          </a:p>
          <a:p>
            <a:pPr marL="320842" indent="-320842" defTabSz="457200">
              <a:buSzPct val="100000"/>
              <a:buChar char="•"/>
              <a:defRPr sz="3200">
                <a:latin typeface="Avenir Next"/>
                <a:ea typeface="Avenir Next"/>
                <a:cs typeface="Avenir Next"/>
                <a:sym typeface="Avenir Next"/>
              </a:defRPr>
            </a:pPr>
            <a:r>
              <a:t>Consider the effect size</a:t>
            </a:r>
          </a:p>
          <a:p>
            <a:pPr marL="320842" indent="-320842" defTabSz="457200">
              <a:buSzPct val="100000"/>
              <a:buChar char="•"/>
              <a:defRPr sz="3200">
                <a:latin typeface="Avenir Next"/>
                <a:ea typeface="Avenir Next"/>
                <a:cs typeface="Avenir Next"/>
                <a:sym typeface="Avenir Next"/>
              </a:defRPr>
            </a:pPr>
            <a:r>
              <a:t>Calculate the CI</a:t>
            </a:r>
          </a:p>
          <a:p>
            <a:pPr marL="320842" indent="-320842" defTabSz="457200">
              <a:buSzPct val="100000"/>
              <a:buChar char="•"/>
              <a:defRPr sz="3200">
                <a:latin typeface="Avenir Next"/>
                <a:ea typeface="Avenir Next"/>
                <a:cs typeface="Avenir Next"/>
                <a:sym typeface="Avenir Next"/>
              </a:defRPr>
            </a:pPr>
            <a:r>
              <a:t>Assess the power</a:t>
            </a:r>
          </a:p>
        </p:txBody>
      </p:sp>
      <p:sp>
        <p:nvSpPr>
          <p:cNvPr id="266" name="{questionable research practices}"/>
          <p:cNvSpPr txBox="1">
            <a:spLocks noGrp="1"/>
          </p:cNvSpPr>
          <p:nvPr>
            <p:ph type="title"/>
          </p:nvPr>
        </p:nvSpPr>
        <p:spPr>
          <a:xfrm>
            <a:off x="214312" y="714374"/>
            <a:ext cx="8489951" cy="1226445"/>
          </a:xfrm>
          <a:prstGeom prst="rect">
            <a:avLst/>
          </a:prstGeom>
        </p:spPr>
        <p:txBody>
          <a:bodyPr/>
          <a:lstStyle>
            <a:lvl1pPr algn="ctr">
              <a:defRPr sz="3000">
                <a:latin typeface="Avenir Next"/>
                <a:ea typeface="Avenir Next"/>
                <a:cs typeface="Avenir Next"/>
                <a:sym typeface="Avenir Next"/>
              </a:defRPr>
            </a:lvl1pPr>
          </a:lstStyle>
          <a:p>
            <a:r>
              <a:t>Check List</a:t>
            </a:r>
          </a:p>
        </p:txBody>
      </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 name="Foliennummer"/>
          <p:cNvSpPr txBox="1">
            <a:spLocks noGrp="1"/>
          </p:cNvSpPr>
          <p:nvPr>
            <p:ph type="sldNum" sz="quarter" idx="4294967295"/>
          </p:nvPr>
        </p:nvSpPr>
        <p:spPr>
          <a:xfrm>
            <a:off x="8384894" y="6356350"/>
            <a:ext cx="301907" cy="288822"/>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25</a:t>
            </a:fld>
            <a:endParaRPr/>
          </a:p>
        </p:txBody>
      </p:sp>
      <p:sp>
        <p:nvSpPr>
          <p:cNvPr id="269" name="Thank You"/>
          <p:cNvSpPr txBox="1"/>
          <p:nvPr/>
        </p:nvSpPr>
        <p:spPr>
          <a:xfrm>
            <a:off x="3259354" y="3406324"/>
            <a:ext cx="2625288" cy="68358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lvl1pPr>
              <a:defRPr sz="4200"/>
            </a:lvl1pPr>
          </a:lstStyle>
          <a:p>
            <a:r>
              <a:t>Thank You</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5" name="Bildschirmfoto 2019-10-14 um 10.51.50.png" descr="Bildschirmfoto 2019-10-14 um 10.51.50.png"/>
          <p:cNvPicPr>
            <a:picLocks noChangeAspect="1"/>
          </p:cNvPicPr>
          <p:nvPr/>
        </p:nvPicPr>
        <p:blipFill>
          <a:blip r:embed="rId2">
            <a:extLst/>
          </a:blip>
          <a:stretch>
            <a:fillRect/>
          </a:stretch>
        </p:blipFill>
        <p:spPr>
          <a:xfrm>
            <a:off x="0" y="1982111"/>
            <a:ext cx="9144000" cy="2893778"/>
          </a:xfrm>
          <a:prstGeom prst="rect">
            <a:avLst/>
          </a:prstGeom>
          <a:ln w="12700">
            <a:miter lim="400000"/>
          </a:ln>
        </p:spPr>
      </p:pic>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 name="{drawing statistical inferences}"/>
          <p:cNvSpPr txBox="1">
            <a:spLocks noGrp="1"/>
          </p:cNvSpPr>
          <p:nvPr>
            <p:ph type="title"/>
          </p:nvPr>
        </p:nvSpPr>
        <p:spPr>
          <a:xfrm>
            <a:off x="214312" y="714375"/>
            <a:ext cx="8489951" cy="857250"/>
          </a:xfrm>
          <a:prstGeom prst="rect">
            <a:avLst/>
          </a:prstGeom>
        </p:spPr>
        <p:txBody>
          <a:bodyPr/>
          <a:lstStyle>
            <a:lvl1pPr algn="ctr">
              <a:defRPr sz="3000">
                <a:latin typeface="Avenir Next"/>
                <a:ea typeface="Avenir Next"/>
                <a:cs typeface="Avenir Next"/>
                <a:sym typeface="Avenir Next"/>
              </a:defRPr>
            </a:lvl1pPr>
          </a:lstStyle>
          <a:p>
            <a:r>
              <a:t>{drawing statistical inferences}</a:t>
            </a:r>
          </a:p>
        </p:txBody>
      </p:sp>
      <p:sp>
        <p:nvSpPr>
          <p:cNvPr id="188" name="You find that people who call while driving get, on average, into 0.58 more accidents than people who do not call while driving?…"/>
          <p:cNvSpPr txBox="1">
            <a:spLocks noGrp="1"/>
          </p:cNvSpPr>
          <p:nvPr>
            <p:ph type="body" idx="1"/>
          </p:nvPr>
        </p:nvSpPr>
        <p:spPr>
          <a:xfrm>
            <a:off x="757721" y="1571624"/>
            <a:ext cx="7628558" cy="4409375"/>
          </a:xfrm>
          <a:prstGeom prst="rect">
            <a:avLst/>
          </a:prstGeom>
        </p:spPr>
        <p:txBody>
          <a:bodyPr/>
          <a:lstStyle/>
          <a:p>
            <a:pPr marL="0" indent="0" defTabSz="457200">
              <a:spcBef>
                <a:spcPts val="0"/>
              </a:spcBef>
              <a:buSzTx/>
              <a:buNone/>
              <a:defRPr sz="3000">
                <a:latin typeface="Avenir Next"/>
                <a:ea typeface="Avenir Next"/>
                <a:cs typeface="Avenir Next"/>
                <a:sym typeface="Avenir Next"/>
              </a:defRPr>
            </a:pPr>
            <a:r>
              <a:t>You find that people who call while driving get, on average, into 0.58 more accidents than people who do not call while driving?</a:t>
            </a:r>
          </a:p>
          <a:p>
            <a:pPr marL="0" indent="0" defTabSz="457200">
              <a:spcBef>
                <a:spcPts val="0"/>
              </a:spcBef>
              <a:buSzTx/>
              <a:buNone/>
              <a:defRPr sz="3000">
                <a:latin typeface="Avenir Next"/>
                <a:ea typeface="Avenir Next"/>
                <a:cs typeface="Avenir Next"/>
                <a:sym typeface="Avenir Next"/>
              </a:defRPr>
            </a:pPr>
            <a:endParaRPr/>
          </a:p>
          <a:p>
            <a:pPr marL="0" indent="0" defTabSz="457200">
              <a:spcBef>
                <a:spcPts val="0"/>
              </a:spcBef>
              <a:buSzTx/>
              <a:buNone/>
              <a:defRPr sz="3000">
                <a:latin typeface="Avenir Next"/>
                <a:ea typeface="Avenir Next"/>
                <a:cs typeface="Avenir Next"/>
                <a:sym typeface="Avenir Next"/>
              </a:defRPr>
            </a:pPr>
            <a:r>
              <a:t>Does this mean that people who call while driving get into more accidents?</a:t>
            </a:r>
          </a:p>
          <a:p>
            <a:pPr marL="0" indent="0" defTabSz="457200">
              <a:spcBef>
                <a:spcPts val="0"/>
              </a:spcBef>
              <a:buSzTx/>
              <a:buNone/>
              <a:defRPr sz="3000">
                <a:latin typeface="Avenir Next"/>
                <a:ea typeface="Avenir Next"/>
                <a:cs typeface="Avenir Next"/>
                <a:sym typeface="Avenir Next"/>
              </a:defRPr>
            </a:pPr>
            <a:endParaRPr/>
          </a:p>
        </p:txBody>
      </p:sp>
      <p:sp>
        <p:nvSpPr>
          <p:cNvPr id="189" name="Foliennummer"/>
          <p:cNvSpPr txBox="1">
            <a:spLocks noGrp="1"/>
          </p:cNvSpPr>
          <p:nvPr>
            <p:ph type="sldNum" sz="quarter" idx="4294967295"/>
          </p:nvPr>
        </p:nvSpPr>
        <p:spPr>
          <a:xfrm>
            <a:off x="7812086" y="6337300"/>
            <a:ext cx="231276" cy="35066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lgn="l">
              <a:defRPr sz="1800"/>
            </a:lvl1pPr>
          </a:lstStyle>
          <a:p>
            <a:fld id="{86CB4B4D-7CA3-9044-876B-883B54F8677D}" type="slidenum">
              <a:t>4</a:t>
            </a:fld>
            <a:endParaRP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88">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1" nodeType="clickEffect">
                                  <p:stCondLst>
                                    <p:cond delay="0"/>
                                  </p:stCondLst>
                                  <p:iterate>
                                    <p:tmAbs val="0"/>
                                  </p:iterate>
                                  <p:childTnLst>
                                    <p:set>
                                      <p:cBhvr>
                                        <p:cTn id="10" fill="hold"/>
                                        <p:tgtEl>
                                          <p:spTgt spid="188">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1" nodeType="clickEffect">
                                  <p:stCondLst>
                                    <p:cond delay="0"/>
                                  </p:stCondLst>
                                  <p:iterate>
                                    <p:tmAbs val="0"/>
                                  </p:iterate>
                                  <p:childTnLst>
                                    <p:set>
                                      <p:cBhvr>
                                        <p:cTn id="14" fill="hold"/>
                                        <p:tgtEl>
                                          <p:spTgt spid="188">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1" nodeType="clickEffect">
                                  <p:stCondLst>
                                    <p:cond delay="0"/>
                                  </p:stCondLst>
                                  <p:iterate>
                                    <p:tmAbs val="0"/>
                                  </p:iterate>
                                  <p:childTnLst>
                                    <p:set>
                                      <p:cBhvr>
                                        <p:cTn id="18" fill="hold"/>
                                        <p:tgtEl>
                                          <p:spTgt spid="188">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8" grpId="1" build="p" animBg="1" advAuto="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drawing statistical inferences}"/>
          <p:cNvSpPr txBox="1">
            <a:spLocks noGrp="1"/>
          </p:cNvSpPr>
          <p:nvPr>
            <p:ph type="title"/>
          </p:nvPr>
        </p:nvSpPr>
        <p:spPr>
          <a:xfrm>
            <a:off x="214312" y="714375"/>
            <a:ext cx="8489951" cy="857250"/>
          </a:xfrm>
          <a:prstGeom prst="rect">
            <a:avLst/>
          </a:prstGeom>
        </p:spPr>
        <p:txBody>
          <a:bodyPr/>
          <a:lstStyle>
            <a:lvl1pPr algn="ctr">
              <a:defRPr sz="3000">
                <a:latin typeface="Avenir Next"/>
                <a:ea typeface="Avenir Next"/>
                <a:cs typeface="Avenir Next"/>
                <a:sym typeface="Avenir Next"/>
              </a:defRPr>
            </a:lvl1pPr>
          </a:lstStyle>
          <a:p>
            <a:r>
              <a:t>{drawing statistical inferences}</a:t>
            </a:r>
          </a:p>
        </p:txBody>
      </p:sp>
      <p:sp>
        <p:nvSpPr>
          <p:cNvPr id="192" name="To make this decision you need to conduct an inferential statistical test, that is, draw statistical inferences.…"/>
          <p:cNvSpPr txBox="1">
            <a:spLocks noGrp="1"/>
          </p:cNvSpPr>
          <p:nvPr>
            <p:ph type="body" idx="1"/>
          </p:nvPr>
        </p:nvSpPr>
        <p:spPr>
          <a:xfrm>
            <a:off x="757721" y="1571624"/>
            <a:ext cx="7628558" cy="4409375"/>
          </a:xfrm>
          <a:prstGeom prst="rect">
            <a:avLst/>
          </a:prstGeom>
        </p:spPr>
        <p:txBody>
          <a:bodyPr/>
          <a:lstStyle/>
          <a:p>
            <a:pPr marL="0" indent="0" defTabSz="457200">
              <a:spcBef>
                <a:spcPts val="0"/>
              </a:spcBef>
              <a:buSzTx/>
              <a:buNone/>
              <a:defRPr sz="3000">
                <a:latin typeface="Avenir Next"/>
                <a:ea typeface="Avenir Next"/>
                <a:cs typeface="Avenir Next"/>
                <a:sym typeface="Avenir Next"/>
              </a:defRPr>
            </a:pPr>
            <a:r>
              <a:t>To make this decision you need to conduct an inferential statistical test, that is, draw statistical inferences.</a:t>
            </a:r>
          </a:p>
          <a:p>
            <a:pPr marL="0" indent="0" defTabSz="457200">
              <a:spcBef>
                <a:spcPts val="0"/>
              </a:spcBef>
              <a:buSzTx/>
              <a:buNone/>
              <a:defRPr sz="3000">
                <a:latin typeface="Avenir Next"/>
                <a:ea typeface="Avenir Next"/>
                <a:cs typeface="Avenir Next"/>
                <a:sym typeface="Avenir Next"/>
              </a:defRPr>
            </a:pPr>
            <a:endParaRPr/>
          </a:p>
          <a:p>
            <a:pPr marL="0" indent="0" defTabSz="457200">
              <a:spcBef>
                <a:spcPts val="0"/>
              </a:spcBef>
              <a:buSzTx/>
              <a:buNone/>
              <a:defRPr sz="3000">
                <a:latin typeface="Avenir Next"/>
                <a:ea typeface="Avenir Next"/>
                <a:cs typeface="Avenir Next"/>
                <a:sym typeface="Avenir Next"/>
              </a:defRPr>
            </a:pPr>
            <a:r>
              <a:t>What does this m</a:t>
            </a:r>
            <a:r>
              <a:rPr sz="3100"/>
              <a:t>ean?</a:t>
            </a:r>
          </a:p>
          <a:p>
            <a:pPr marL="0" indent="0" defTabSz="457200">
              <a:spcBef>
                <a:spcPts val="0"/>
              </a:spcBef>
              <a:buSzTx/>
              <a:buNone/>
              <a:defRPr sz="3100">
                <a:latin typeface="Avenir Next"/>
                <a:ea typeface="Avenir Next"/>
                <a:cs typeface="Avenir Next"/>
                <a:sym typeface="Avenir Next"/>
              </a:defRPr>
            </a:pPr>
            <a:r>
              <a:t>Null Hypothesis Significance Testing</a:t>
            </a:r>
          </a:p>
        </p:txBody>
      </p:sp>
      <p:sp>
        <p:nvSpPr>
          <p:cNvPr id="193" name="Foliennummer"/>
          <p:cNvSpPr txBox="1">
            <a:spLocks noGrp="1"/>
          </p:cNvSpPr>
          <p:nvPr>
            <p:ph type="sldNum" sz="quarter" idx="4294967295"/>
          </p:nvPr>
        </p:nvSpPr>
        <p:spPr>
          <a:xfrm>
            <a:off x="7812086" y="6337300"/>
            <a:ext cx="231276" cy="35066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lgn="l">
              <a:defRPr sz="1800"/>
            </a:lvl1pPr>
          </a:lstStyle>
          <a:p>
            <a:fld id="{86CB4B4D-7CA3-9044-876B-883B54F8677D}" type="slidenum">
              <a:t>5</a:t>
            </a:fld>
            <a:endParaRP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92">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192">
                                            <p:txEl>
                                              <p:pRg st="0" end="0"/>
                                            </p:txEl>
                                          </p:spTgt>
                                        </p:tgtEl>
                                        <p:attrNameLst>
                                          <p:attrName>style.visibility</p:attrName>
                                        </p:attrNameLst>
                                      </p:cBhvr>
                                      <p:to>
                                        <p:strVal val="visible"/>
                                      </p:to>
                                    </p:set>
                                  </p:childTnLst>
                                </p:cTn>
                              </p:par>
                            </p:childTnLst>
                          </p:cTn>
                        </p:par>
                        <p:par>
                          <p:cTn id="9" fill="hold">
                            <p:stCondLst>
                              <p:cond delay="0"/>
                            </p:stCondLst>
                            <p:childTnLst>
                              <p:par>
                                <p:cTn id="10" presetID="1" presetClass="entr" presetSubtype="0" fill="hold" grpId="1" nodeType="afterEffect">
                                  <p:stCondLst>
                                    <p:cond delay="0"/>
                                  </p:stCondLst>
                                  <p:iterate>
                                    <p:tmAbs val="0"/>
                                  </p:iterate>
                                  <p:childTnLst>
                                    <p:set>
                                      <p:cBhvr>
                                        <p:cTn id="11" fill="hold"/>
                                        <p:tgtEl>
                                          <p:spTgt spid="192">
                                            <p:txEl>
                                              <p:pRg st="1" end="1"/>
                                            </p:txEl>
                                          </p:spTgt>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1" nodeType="clickEffect">
                                  <p:stCondLst>
                                    <p:cond delay="0"/>
                                  </p:stCondLst>
                                  <p:iterate>
                                    <p:tmAbs val="0"/>
                                  </p:iterate>
                                  <p:childTnLst>
                                    <p:set>
                                      <p:cBhvr>
                                        <p:cTn id="15" fill="hold"/>
                                        <p:tgtEl>
                                          <p:spTgt spid="192">
                                            <p:txEl>
                                              <p:pRg st="2" end="2"/>
                                            </p:txEl>
                                          </p:spTgt>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1" nodeType="clickEffect">
                                  <p:stCondLst>
                                    <p:cond delay="0"/>
                                  </p:stCondLst>
                                  <p:iterate>
                                    <p:tmAbs val="0"/>
                                  </p:iterate>
                                  <p:childTnLst>
                                    <p:set>
                                      <p:cBhvr>
                                        <p:cTn id="19" fill="hold"/>
                                        <p:tgtEl>
                                          <p:spTgt spid="19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2" grpId="1" build="p" bldLvl="5" animBg="1" advAuto="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p-value}"/>
          <p:cNvSpPr txBox="1">
            <a:spLocks noGrp="1"/>
          </p:cNvSpPr>
          <p:nvPr>
            <p:ph type="title"/>
          </p:nvPr>
        </p:nvSpPr>
        <p:spPr>
          <a:xfrm>
            <a:off x="214312" y="714375"/>
            <a:ext cx="8489951" cy="857250"/>
          </a:xfrm>
          <a:prstGeom prst="rect">
            <a:avLst/>
          </a:prstGeom>
        </p:spPr>
        <p:txBody>
          <a:bodyPr/>
          <a:lstStyle>
            <a:lvl1pPr algn="ctr">
              <a:defRPr sz="3000">
                <a:latin typeface="Avenir Next"/>
                <a:ea typeface="Avenir Next"/>
                <a:cs typeface="Avenir Next"/>
                <a:sym typeface="Avenir Next"/>
              </a:defRPr>
            </a:lvl1pPr>
          </a:lstStyle>
          <a:p>
            <a:r>
              <a:t>{p-value}</a:t>
            </a:r>
          </a:p>
        </p:txBody>
      </p:sp>
      <p:sp>
        <p:nvSpPr>
          <p:cNvPr id="196" name="The p-value is defined as the probability, calculated under the null hypothesis, that a test statistic is as extreme or more extreme than its observed value.…"/>
          <p:cNvSpPr txBox="1">
            <a:spLocks noGrp="1"/>
          </p:cNvSpPr>
          <p:nvPr>
            <p:ph type="body" idx="1"/>
          </p:nvPr>
        </p:nvSpPr>
        <p:spPr>
          <a:xfrm>
            <a:off x="757721" y="1571624"/>
            <a:ext cx="7628558" cy="4409375"/>
          </a:xfrm>
          <a:prstGeom prst="rect">
            <a:avLst/>
          </a:prstGeom>
        </p:spPr>
        <p:txBody>
          <a:bodyPr/>
          <a:lstStyle/>
          <a:p>
            <a:pPr marL="0" indent="0" defTabSz="457200">
              <a:spcBef>
                <a:spcPts val="0"/>
              </a:spcBef>
              <a:buSzTx/>
              <a:buNone/>
              <a:defRPr sz="2600">
                <a:latin typeface="Avenir Next"/>
                <a:ea typeface="Avenir Next"/>
                <a:cs typeface="Avenir Next"/>
                <a:sym typeface="Avenir Next"/>
              </a:defRPr>
            </a:pPr>
            <a:r>
              <a:t>The p-value is defined as the probability, calculated under the null hypothesis, that a test statistic is as extreme or more extreme than its observed value.</a:t>
            </a:r>
          </a:p>
          <a:p>
            <a:pPr marL="0" indent="0" defTabSz="457200">
              <a:spcBef>
                <a:spcPts val="0"/>
              </a:spcBef>
              <a:buSzTx/>
              <a:buNone/>
              <a:defRPr sz="2600">
                <a:latin typeface="Avenir Next"/>
                <a:ea typeface="Avenir Next"/>
                <a:cs typeface="Avenir Next"/>
                <a:sym typeface="Avenir Next"/>
              </a:defRPr>
            </a:pPr>
            <a:endParaRPr/>
          </a:p>
          <a:p>
            <a:pPr marL="0" indent="0" defTabSz="457200">
              <a:spcBef>
                <a:spcPts val="0"/>
              </a:spcBef>
              <a:buSzTx/>
              <a:buNone/>
              <a:defRPr sz="2600">
                <a:latin typeface="Avenir Next"/>
                <a:ea typeface="Avenir Next"/>
                <a:cs typeface="Avenir Next"/>
                <a:sym typeface="Avenir Next"/>
              </a:defRPr>
            </a:pPr>
            <a:r>
              <a:t>The null hypothesis is typically rejected — and the finding is declared statistically significant</a:t>
            </a:r>
          </a:p>
          <a:p>
            <a:pPr marL="0" indent="0" defTabSz="457200">
              <a:spcBef>
                <a:spcPts val="0"/>
              </a:spcBef>
              <a:buSzTx/>
              <a:buNone/>
              <a:defRPr sz="2600">
                <a:latin typeface="Avenir Next"/>
                <a:ea typeface="Avenir Next"/>
                <a:cs typeface="Avenir Next"/>
                <a:sym typeface="Avenir Next"/>
              </a:defRPr>
            </a:pPr>
            <a:r>
              <a:t>— if the p-value falls below a certain threshold,</a:t>
            </a:r>
          </a:p>
          <a:p>
            <a:pPr marL="0" indent="0" defTabSz="457200">
              <a:spcBef>
                <a:spcPts val="0"/>
              </a:spcBef>
              <a:buSzTx/>
              <a:buNone/>
              <a:defRPr sz="2600">
                <a:latin typeface="Avenir Next"/>
                <a:ea typeface="Avenir Next"/>
                <a:cs typeface="Avenir Next"/>
                <a:sym typeface="Avenir Next"/>
              </a:defRPr>
            </a:pPr>
            <a:r>
              <a:t>e.g., α = 0.05.</a:t>
            </a:r>
          </a:p>
        </p:txBody>
      </p:sp>
      <p:sp>
        <p:nvSpPr>
          <p:cNvPr id="197" name="Foliennummer"/>
          <p:cNvSpPr txBox="1">
            <a:spLocks noGrp="1"/>
          </p:cNvSpPr>
          <p:nvPr>
            <p:ph type="sldNum" sz="quarter" idx="4294967295"/>
          </p:nvPr>
        </p:nvSpPr>
        <p:spPr>
          <a:xfrm>
            <a:off x="7812086" y="6337300"/>
            <a:ext cx="231276" cy="35066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lgn="l">
              <a:defRPr sz="1800"/>
            </a:lvl1pPr>
          </a:lstStyle>
          <a:p>
            <a:fld id="{86CB4B4D-7CA3-9044-876B-883B54F8677D}" type="slidenum">
              <a:t>6</a:t>
            </a:fld>
            <a:endParaRP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96">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196">
                                            <p:txEl>
                                              <p:pRg st="0" end="0"/>
                                            </p:txEl>
                                          </p:spTgt>
                                        </p:tgtEl>
                                        <p:attrNameLst>
                                          <p:attrName>style.visibility</p:attrName>
                                        </p:attrNameLst>
                                      </p:cBhvr>
                                      <p:to>
                                        <p:strVal val="visible"/>
                                      </p:to>
                                    </p:set>
                                  </p:childTnLst>
                                </p:cTn>
                              </p:par>
                            </p:childTnLst>
                          </p:cTn>
                        </p:par>
                        <p:par>
                          <p:cTn id="9" fill="hold">
                            <p:stCondLst>
                              <p:cond delay="0"/>
                            </p:stCondLst>
                            <p:childTnLst>
                              <p:par>
                                <p:cTn id="10" presetID="1" presetClass="entr" presetSubtype="0" fill="hold" grpId="1" nodeType="afterEffect">
                                  <p:stCondLst>
                                    <p:cond delay="0"/>
                                  </p:stCondLst>
                                  <p:iterate>
                                    <p:tmAbs val="0"/>
                                  </p:iterate>
                                  <p:childTnLst>
                                    <p:set>
                                      <p:cBhvr>
                                        <p:cTn id="11" fill="hold"/>
                                        <p:tgtEl>
                                          <p:spTgt spid="196">
                                            <p:txEl>
                                              <p:pRg st="1" end="1"/>
                                            </p:txEl>
                                          </p:spTgt>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1" nodeType="clickEffect">
                                  <p:stCondLst>
                                    <p:cond delay="0"/>
                                  </p:stCondLst>
                                  <p:iterate>
                                    <p:tmAbs val="0"/>
                                  </p:iterate>
                                  <p:childTnLst>
                                    <p:set>
                                      <p:cBhvr>
                                        <p:cTn id="15" fill="hold"/>
                                        <p:tgtEl>
                                          <p:spTgt spid="196">
                                            <p:txEl>
                                              <p:pRg st="2" end="2"/>
                                            </p:txEl>
                                          </p:spTgt>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1" nodeType="clickEffect">
                                  <p:stCondLst>
                                    <p:cond delay="0"/>
                                  </p:stCondLst>
                                  <p:iterate>
                                    <p:tmAbs val="0"/>
                                  </p:iterate>
                                  <p:childTnLst>
                                    <p:set>
                                      <p:cBhvr>
                                        <p:cTn id="19" fill="hold"/>
                                        <p:tgtEl>
                                          <p:spTgt spid="196">
                                            <p:txEl>
                                              <p:pRg st="3" end="3"/>
                                            </p:txEl>
                                          </p:spTgt>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1" nodeType="clickEffect">
                                  <p:stCondLst>
                                    <p:cond delay="0"/>
                                  </p:stCondLst>
                                  <p:iterate>
                                    <p:tmAbs val="0"/>
                                  </p:iterate>
                                  <p:childTnLst>
                                    <p:set>
                                      <p:cBhvr>
                                        <p:cTn id="23" fill="hold"/>
                                        <p:tgtEl>
                                          <p:spTgt spid="19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6" grpId="1" build="p" bldLvl="5" animBg="1" advAuto="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 name="{p-value}"/>
          <p:cNvSpPr txBox="1">
            <a:spLocks noGrp="1"/>
          </p:cNvSpPr>
          <p:nvPr>
            <p:ph type="title"/>
          </p:nvPr>
        </p:nvSpPr>
        <p:spPr>
          <a:xfrm>
            <a:off x="214312" y="714375"/>
            <a:ext cx="8489951" cy="857250"/>
          </a:xfrm>
          <a:prstGeom prst="rect">
            <a:avLst/>
          </a:prstGeom>
        </p:spPr>
        <p:txBody>
          <a:bodyPr/>
          <a:lstStyle>
            <a:lvl1pPr algn="ctr">
              <a:defRPr sz="3000">
                <a:latin typeface="Avenir Next"/>
                <a:ea typeface="Avenir Next"/>
                <a:cs typeface="Avenir Next"/>
                <a:sym typeface="Avenir Next"/>
              </a:defRPr>
            </a:lvl1pPr>
          </a:lstStyle>
          <a:p>
            <a:r>
              <a:t>{p-value}</a:t>
            </a:r>
          </a:p>
        </p:txBody>
      </p:sp>
      <p:sp>
        <p:nvSpPr>
          <p:cNvPr id="200" name="What does it *not* mean if a test yields p = .03?…"/>
          <p:cNvSpPr txBox="1">
            <a:spLocks noGrp="1"/>
          </p:cNvSpPr>
          <p:nvPr>
            <p:ph type="body" idx="1"/>
          </p:nvPr>
        </p:nvSpPr>
        <p:spPr>
          <a:xfrm>
            <a:off x="757721" y="1571624"/>
            <a:ext cx="7628558" cy="4409375"/>
          </a:xfrm>
          <a:prstGeom prst="rect">
            <a:avLst/>
          </a:prstGeom>
        </p:spPr>
        <p:txBody>
          <a:bodyPr/>
          <a:lstStyle/>
          <a:p>
            <a:pPr marL="0" indent="0" defTabSz="457200">
              <a:spcBef>
                <a:spcPts val="0"/>
              </a:spcBef>
              <a:buSzTx/>
              <a:buNone/>
              <a:defRPr sz="3000">
                <a:latin typeface="Avenir Next"/>
                <a:ea typeface="Avenir Next"/>
                <a:cs typeface="Avenir Next"/>
                <a:sym typeface="Avenir Next"/>
              </a:defRPr>
            </a:pPr>
            <a:r>
              <a:t>What does it *not* mean if a test yields p = .03?</a:t>
            </a:r>
          </a:p>
          <a:p>
            <a:pPr marL="0" indent="0" defTabSz="457200">
              <a:spcBef>
                <a:spcPts val="0"/>
              </a:spcBef>
              <a:buSzTx/>
              <a:buNone/>
              <a:defRPr sz="3000">
                <a:latin typeface="Avenir Next"/>
                <a:ea typeface="Avenir Next"/>
                <a:cs typeface="Avenir Next"/>
                <a:sym typeface="Avenir Next"/>
              </a:defRPr>
            </a:pPr>
            <a:endParaRPr/>
          </a:p>
          <a:p>
            <a:pPr marL="0" indent="0" defTabSz="457200">
              <a:spcBef>
                <a:spcPts val="0"/>
              </a:spcBef>
              <a:buSzTx/>
              <a:buNone/>
              <a:defRPr sz="3000">
                <a:latin typeface="Avenir Next"/>
                <a:ea typeface="Avenir Next"/>
                <a:cs typeface="Avenir Next"/>
                <a:sym typeface="Avenir Next"/>
              </a:defRPr>
            </a:pPr>
            <a:r>
              <a:t>* It’s an important effect — </a:t>
            </a:r>
            <a:r>
              <a:rPr i="1"/>
              <a:t>see practical significance, effect size</a:t>
            </a:r>
          </a:p>
          <a:p>
            <a:pPr marL="0" indent="0" defTabSz="457200">
              <a:spcBef>
                <a:spcPts val="0"/>
              </a:spcBef>
              <a:buSzTx/>
              <a:buNone/>
              <a:defRPr sz="3000">
                <a:latin typeface="Avenir Next"/>
                <a:ea typeface="Avenir Next"/>
                <a:cs typeface="Avenir Next"/>
                <a:sym typeface="Avenir Next"/>
              </a:defRPr>
            </a:pPr>
            <a:r>
              <a:rPr i="1"/>
              <a:t>* </a:t>
            </a:r>
            <a:r>
              <a:t>It’s a stable effect</a:t>
            </a:r>
            <a:r>
              <a:rPr i="1"/>
              <a:t> - see CIs</a:t>
            </a:r>
          </a:p>
          <a:p>
            <a:pPr marL="0" indent="0" defTabSz="457200">
              <a:spcBef>
                <a:spcPts val="0"/>
              </a:spcBef>
              <a:buSzTx/>
              <a:buNone/>
              <a:defRPr sz="3000">
                <a:latin typeface="Avenir Next"/>
                <a:ea typeface="Avenir Next"/>
                <a:cs typeface="Avenir Next"/>
                <a:sym typeface="Avenir Next"/>
              </a:defRPr>
            </a:pPr>
            <a:r>
              <a:t>* It is 97% likely that the effect is true or ‘real’ — </a:t>
            </a:r>
            <a:r>
              <a:rPr i="1"/>
              <a:t>see power</a:t>
            </a:r>
          </a:p>
        </p:txBody>
      </p:sp>
      <p:sp>
        <p:nvSpPr>
          <p:cNvPr id="201" name="Foliennummer"/>
          <p:cNvSpPr txBox="1">
            <a:spLocks noGrp="1"/>
          </p:cNvSpPr>
          <p:nvPr>
            <p:ph type="sldNum" sz="quarter" idx="4294967295"/>
          </p:nvPr>
        </p:nvSpPr>
        <p:spPr>
          <a:xfrm>
            <a:off x="7812086" y="6337300"/>
            <a:ext cx="231276" cy="35066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lgn="l">
              <a:defRPr sz="1800"/>
            </a:lvl1pPr>
          </a:lstStyle>
          <a:p>
            <a:fld id="{86CB4B4D-7CA3-9044-876B-883B54F8677D}" type="slidenum">
              <a:t>7</a:t>
            </a:fld>
            <a:endParaRP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200">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200">
                                            <p:txEl>
                                              <p:pRg st="0" end="0"/>
                                            </p:txEl>
                                          </p:spTgt>
                                        </p:tgtEl>
                                        <p:attrNameLst>
                                          <p:attrName>style.visibility</p:attrName>
                                        </p:attrNameLst>
                                      </p:cBhvr>
                                      <p:to>
                                        <p:strVal val="visible"/>
                                      </p:to>
                                    </p:set>
                                  </p:childTnLst>
                                </p:cTn>
                              </p:par>
                            </p:childTnLst>
                          </p:cTn>
                        </p:par>
                        <p:par>
                          <p:cTn id="9" fill="hold">
                            <p:stCondLst>
                              <p:cond delay="0"/>
                            </p:stCondLst>
                            <p:childTnLst>
                              <p:par>
                                <p:cTn id="10" presetID="1" presetClass="entr" presetSubtype="0" fill="hold" grpId="1" nodeType="afterEffect">
                                  <p:stCondLst>
                                    <p:cond delay="0"/>
                                  </p:stCondLst>
                                  <p:iterate>
                                    <p:tmAbs val="0"/>
                                  </p:iterate>
                                  <p:childTnLst>
                                    <p:set>
                                      <p:cBhvr>
                                        <p:cTn id="11" fill="hold"/>
                                        <p:tgtEl>
                                          <p:spTgt spid="200">
                                            <p:txEl>
                                              <p:pRg st="1" end="1"/>
                                            </p:txEl>
                                          </p:spTgt>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1" nodeType="clickEffect">
                                  <p:stCondLst>
                                    <p:cond delay="0"/>
                                  </p:stCondLst>
                                  <p:iterate>
                                    <p:tmAbs val="0"/>
                                  </p:iterate>
                                  <p:childTnLst>
                                    <p:set>
                                      <p:cBhvr>
                                        <p:cTn id="15" fill="hold"/>
                                        <p:tgtEl>
                                          <p:spTgt spid="200">
                                            <p:txEl>
                                              <p:pRg st="2" end="2"/>
                                            </p:txEl>
                                          </p:spTgt>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1" nodeType="clickEffect">
                                  <p:stCondLst>
                                    <p:cond delay="0"/>
                                  </p:stCondLst>
                                  <p:iterate>
                                    <p:tmAbs val="0"/>
                                  </p:iterate>
                                  <p:childTnLst>
                                    <p:set>
                                      <p:cBhvr>
                                        <p:cTn id="19" fill="hold"/>
                                        <p:tgtEl>
                                          <p:spTgt spid="200">
                                            <p:txEl>
                                              <p:pRg st="3" end="3"/>
                                            </p:txEl>
                                          </p:spTgt>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1" nodeType="clickEffect">
                                  <p:stCondLst>
                                    <p:cond delay="0"/>
                                  </p:stCondLst>
                                  <p:iterate>
                                    <p:tmAbs val="0"/>
                                  </p:iterate>
                                  <p:childTnLst>
                                    <p:set>
                                      <p:cBhvr>
                                        <p:cTn id="23" fill="hold"/>
                                        <p:tgtEl>
                                          <p:spTgt spid="200">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0" grpId="1" build="p" bldLvl="5" animBg="1" advAuto="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effect sizes}"/>
          <p:cNvSpPr txBox="1">
            <a:spLocks noGrp="1"/>
          </p:cNvSpPr>
          <p:nvPr>
            <p:ph type="title"/>
          </p:nvPr>
        </p:nvSpPr>
        <p:spPr>
          <a:xfrm>
            <a:off x="214312" y="714375"/>
            <a:ext cx="8489951" cy="857250"/>
          </a:xfrm>
          <a:prstGeom prst="rect">
            <a:avLst/>
          </a:prstGeom>
        </p:spPr>
        <p:txBody>
          <a:bodyPr/>
          <a:lstStyle>
            <a:lvl1pPr algn="ctr">
              <a:defRPr sz="3000">
                <a:latin typeface="Avenir Next"/>
                <a:ea typeface="Avenir Next"/>
                <a:cs typeface="Avenir Next"/>
                <a:sym typeface="Avenir Next"/>
              </a:defRPr>
            </a:lvl1pPr>
          </a:lstStyle>
          <a:p>
            <a:r>
              <a:t>{effect sizes}</a:t>
            </a:r>
          </a:p>
        </p:txBody>
      </p:sp>
      <p:sp>
        <p:nvSpPr>
          <p:cNvPr id="204" name="The p-value indicates how likely the observed effect is under the H0.…"/>
          <p:cNvSpPr txBox="1">
            <a:spLocks noGrp="1"/>
          </p:cNvSpPr>
          <p:nvPr>
            <p:ph type="body" idx="1"/>
          </p:nvPr>
        </p:nvSpPr>
        <p:spPr>
          <a:xfrm>
            <a:off x="757721" y="1571624"/>
            <a:ext cx="7628558" cy="4409375"/>
          </a:xfrm>
          <a:prstGeom prst="rect">
            <a:avLst/>
          </a:prstGeom>
        </p:spPr>
        <p:txBody>
          <a:bodyPr/>
          <a:lstStyle/>
          <a:p>
            <a:pPr marL="0" indent="0" defTabSz="457200">
              <a:spcBef>
                <a:spcPts val="0"/>
              </a:spcBef>
              <a:buSzTx/>
              <a:buNone/>
              <a:defRPr sz="3100">
                <a:latin typeface="Avenir Next"/>
                <a:ea typeface="Avenir Next"/>
                <a:cs typeface="Avenir Next"/>
                <a:sym typeface="Avenir Next"/>
              </a:defRPr>
            </a:pPr>
            <a:endParaRPr/>
          </a:p>
          <a:p>
            <a:pPr marL="0" indent="0" defTabSz="457200">
              <a:spcBef>
                <a:spcPts val="0"/>
              </a:spcBef>
              <a:buSzTx/>
              <a:buNone/>
              <a:defRPr sz="3100">
                <a:latin typeface="Avenir Next"/>
                <a:ea typeface="Avenir Next"/>
                <a:cs typeface="Avenir Next"/>
                <a:sym typeface="Avenir Next"/>
              </a:defRPr>
            </a:pPr>
            <a:r>
              <a:t>The p-value indicates how likely the observed effect is under the H0.</a:t>
            </a:r>
          </a:p>
          <a:p>
            <a:pPr marL="0" indent="0" defTabSz="457200">
              <a:spcBef>
                <a:spcPts val="0"/>
              </a:spcBef>
              <a:buSzTx/>
              <a:buNone/>
              <a:defRPr sz="3100">
                <a:latin typeface="Avenir Next"/>
                <a:ea typeface="Avenir Next"/>
                <a:cs typeface="Avenir Next"/>
                <a:sym typeface="Avenir Next"/>
              </a:defRPr>
            </a:pPr>
            <a:r>
              <a:t>It says nothing about the size of the effect, its practical significance.</a:t>
            </a:r>
          </a:p>
          <a:p>
            <a:pPr marL="0" indent="0" defTabSz="457200">
              <a:spcBef>
                <a:spcPts val="0"/>
              </a:spcBef>
              <a:buSzTx/>
              <a:buNone/>
              <a:defRPr sz="3100">
                <a:latin typeface="Avenir Next"/>
                <a:ea typeface="Avenir Next"/>
                <a:cs typeface="Avenir Next"/>
                <a:sym typeface="Avenir Next"/>
              </a:defRPr>
            </a:pPr>
            <a:endParaRPr/>
          </a:p>
          <a:p>
            <a:pPr marL="0" indent="0" defTabSz="457200">
              <a:spcBef>
                <a:spcPts val="0"/>
              </a:spcBef>
              <a:buSzTx/>
              <a:buNone/>
              <a:defRPr sz="3100">
                <a:latin typeface="Avenir Next"/>
                <a:ea typeface="Avenir Next"/>
                <a:cs typeface="Avenir Next"/>
                <a:sym typeface="Avenir Next"/>
              </a:defRPr>
            </a:pPr>
            <a:r>
              <a:t>The effect size is the magnitude, or size, of an effect.</a:t>
            </a:r>
          </a:p>
        </p:txBody>
      </p:sp>
      <p:sp>
        <p:nvSpPr>
          <p:cNvPr id="205" name="Foliennummer"/>
          <p:cNvSpPr txBox="1">
            <a:spLocks noGrp="1"/>
          </p:cNvSpPr>
          <p:nvPr>
            <p:ph type="sldNum" sz="quarter" idx="4294967295"/>
          </p:nvPr>
        </p:nvSpPr>
        <p:spPr>
          <a:xfrm>
            <a:off x="7812086" y="6337300"/>
            <a:ext cx="231276" cy="35066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lgn="l">
              <a:defRPr sz="1800"/>
            </a:lvl1pPr>
          </a:lstStyle>
          <a:p>
            <a:fld id="{86CB4B4D-7CA3-9044-876B-883B54F8677D}" type="slidenum">
              <a:t>8</a:t>
            </a:fld>
            <a:endParaRP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204">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204">
                                            <p:txEl>
                                              <p:pRg st="0" end="0"/>
                                            </p:txEl>
                                          </p:spTgt>
                                        </p:tgtEl>
                                        <p:attrNameLst>
                                          <p:attrName>style.visibility</p:attrName>
                                        </p:attrNameLst>
                                      </p:cBhvr>
                                      <p:to>
                                        <p:strVal val="visible"/>
                                      </p:to>
                                    </p:set>
                                  </p:childTnLst>
                                </p:cTn>
                              </p:par>
                            </p:childTnLst>
                          </p:cTn>
                        </p:par>
                        <p:par>
                          <p:cTn id="9" fill="hold">
                            <p:stCondLst>
                              <p:cond delay="0"/>
                            </p:stCondLst>
                            <p:childTnLst>
                              <p:par>
                                <p:cTn id="10" presetID="1" presetClass="entr" presetSubtype="0" fill="hold" grpId="1" nodeType="afterEffect">
                                  <p:stCondLst>
                                    <p:cond delay="0"/>
                                  </p:stCondLst>
                                  <p:iterate>
                                    <p:tmAbs val="0"/>
                                  </p:iterate>
                                  <p:childTnLst>
                                    <p:set>
                                      <p:cBhvr>
                                        <p:cTn id="11" fill="hold"/>
                                        <p:tgtEl>
                                          <p:spTgt spid="204">
                                            <p:txEl>
                                              <p:pRg st="1" end="1"/>
                                            </p:txEl>
                                          </p:spTgt>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1" nodeType="clickEffect">
                                  <p:stCondLst>
                                    <p:cond delay="0"/>
                                  </p:stCondLst>
                                  <p:iterate>
                                    <p:tmAbs val="0"/>
                                  </p:iterate>
                                  <p:childTnLst>
                                    <p:set>
                                      <p:cBhvr>
                                        <p:cTn id="15" fill="hold"/>
                                        <p:tgtEl>
                                          <p:spTgt spid="204">
                                            <p:txEl>
                                              <p:pRg st="2" end="2"/>
                                            </p:txEl>
                                          </p:spTgt>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1" nodeType="clickEffect">
                                  <p:stCondLst>
                                    <p:cond delay="0"/>
                                  </p:stCondLst>
                                  <p:iterate>
                                    <p:tmAbs val="0"/>
                                  </p:iterate>
                                  <p:childTnLst>
                                    <p:set>
                                      <p:cBhvr>
                                        <p:cTn id="19" fill="hold"/>
                                        <p:tgtEl>
                                          <p:spTgt spid="204">
                                            <p:txEl>
                                              <p:pRg st="3" end="3"/>
                                            </p:txEl>
                                          </p:spTgt>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1" nodeType="clickEffect">
                                  <p:stCondLst>
                                    <p:cond delay="0"/>
                                  </p:stCondLst>
                                  <p:iterate>
                                    <p:tmAbs val="0"/>
                                  </p:iterate>
                                  <p:childTnLst>
                                    <p:set>
                                      <p:cBhvr>
                                        <p:cTn id="23" fill="hold"/>
                                        <p:tgtEl>
                                          <p:spTgt spid="20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4" grpId="1" build="p" bldLvl="5" animBg="1" advAuto="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effect sizes}"/>
          <p:cNvSpPr txBox="1">
            <a:spLocks noGrp="1"/>
          </p:cNvSpPr>
          <p:nvPr>
            <p:ph type="title"/>
          </p:nvPr>
        </p:nvSpPr>
        <p:spPr>
          <a:xfrm>
            <a:off x="214312" y="714375"/>
            <a:ext cx="8489951" cy="857250"/>
          </a:xfrm>
          <a:prstGeom prst="rect">
            <a:avLst/>
          </a:prstGeom>
        </p:spPr>
        <p:txBody>
          <a:bodyPr/>
          <a:lstStyle>
            <a:lvl1pPr algn="ctr">
              <a:defRPr sz="3000">
                <a:latin typeface="Avenir Next"/>
                <a:ea typeface="Avenir Next"/>
                <a:cs typeface="Avenir Next"/>
                <a:sym typeface="Avenir Next"/>
              </a:defRPr>
            </a:lvl1pPr>
          </a:lstStyle>
          <a:p>
            <a:r>
              <a:t>{effect sizes}</a:t>
            </a:r>
          </a:p>
        </p:txBody>
      </p:sp>
      <p:sp>
        <p:nvSpPr>
          <p:cNvPr id="208" name="You ask a sample of 300,000 students how much they spend per month on movies, and you also ask them how much they like movies on a 1 to 7 scale, where 1 = “Not at all” and 7 = “Very much”.…"/>
          <p:cNvSpPr txBox="1">
            <a:spLocks noGrp="1"/>
          </p:cNvSpPr>
          <p:nvPr>
            <p:ph type="body" idx="1"/>
          </p:nvPr>
        </p:nvSpPr>
        <p:spPr>
          <a:xfrm>
            <a:off x="757721" y="1571624"/>
            <a:ext cx="7628558" cy="4409375"/>
          </a:xfrm>
          <a:prstGeom prst="rect">
            <a:avLst/>
          </a:prstGeom>
        </p:spPr>
        <p:txBody>
          <a:bodyPr/>
          <a:lstStyle/>
          <a:p>
            <a:pPr marL="0" indent="0" defTabSz="457200">
              <a:spcBef>
                <a:spcPts val="0"/>
              </a:spcBef>
              <a:buSzTx/>
              <a:buNone/>
              <a:defRPr>
                <a:latin typeface="Avenir Next"/>
                <a:ea typeface="Avenir Next"/>
                <a:cs typeface="Avenir Next"/>
                <a:sym typeface="Avenir Next"/>
              </a:defRPr>
            </a:pPr>
            <a:r>
              <a:t>You ask a sample of 300,000 students how much they spend per month on movies, and you also ask them how much they like movies on a 1 to 7 scale, where 1 = “Not at all” and 7 = “Very much”. </a:t>
            </a:r>
          </a:p>
          <a:p>
            <a:pPr marL="0" indent="0" defTabSz="457200">
              <a:spcBef>
                <a:spcPts val="0"/>
              </a:spcBef>
              <a:buSzTx/>
              <a:buNone/>
              <a:defRPr>
                <a:latin typeface="Avenir Next"/>
                <a:ea typeface="Avenir Next"/>
                <a:cs typeface="Avenir Next"/>
                <a:sym typeface="Avenir Next"/>
              </a:defRPr>
            </a:pPr>
            <a:endParaRPr/>
          </a:p>
          <a:p>
            <a:pPr marL="0" indent="0" defTabSz="457200">
              <a:spcBef>
                <a:spcPts val="0"/>
              </a:spcBef>
              <a:buSzTx/>
              <a:buNone/>
              <a:defRPr>
                <a:latin typeface="Avenir Next"/>
                <a:ea typeface="Avenir Next"/>
                <a:cs typeface="Avenir Next"/>
                <a:sym typeface="Avenir Next"/>
              </a:defRPr>
            </a:pPr>
            <a:r>
              <a:t>You find that Crime Science students spend 18GBP and like movies on average 4.8 and Psychology students spend 18.03GBP and like movies on average 5.3. Both differences between Crime Science and Psychology students are statistically significant.</a:t>
            </a:r>
          </a:p>
          <a:p>
            <a:pPr marL="0" indent="0" defTabSz="457200">
              <a:spcBef>
                <a:spcPts val="0"/>
              </a:spcBef>
              <a:buSzTx/>
              <a:buNone/>
              <a:defRPr>
                <a:latin typeface="Avenir Next"/>
                <a:ea typeface="Avenir Next"/>
                <a:cs typeface="Avenir Next"/>
                <a:sym typeface="Avenir Next"/>
              </a:defRPr>
            </a:pPr>
            <a:r>
              <a:t>But are they meaningful?</a:t>
            </a:r>
          </a:p>
        </p:txBody>
      </p:sp>
      <p:sp>
        <p:nvSpPr>
          <p:cNvPr id="209" name="Foliennummer"/>
          <p:cNvSpPr txBox="1">
            <a:spLocks noGrp="1"/>
          </p:cNvSpPr>
          <p:nvPr>
            <p:ph type="sldNum" sz="quarter" idx="4294967295"/>
          </p:nvPr>
        </p:nvSpPr>
        <p:spPr>
          <a:xfrm>
            <a:off x="7812086" y="6337300"/>
            <a:ext cx="231276" cy="35066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lgn="l">
              <a:defRPr sz="1800"/>
            </a:lvl1pPr>
          </a:lstStyle>
          <a:p>
            <a:fld id="{86CB4B4D-7CA3-9044-876B-883B54F8677D}" type="slidenum">
              <a:t>9</a:t>
            </a:fld>
            <a:endParaRP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208">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208">
                                            <p:txEl>
                                              <p:pRg st="0" end="0"/>
                                            </p:txEl>
                                          </p:spTgt>
                                        </p:tgtEl>
                                        <p:attrNameLst>
                                          <p:attrName>style.visibility</p:attrName>
                                        </p:attrNameLst>
                                      </p:cBhvr>
                                      <p:to>
                                        <p:strVal val="visible"/>
                                      </p:to>
                                    </p:set>
                                  </p:childTnLst>
                                </p:cTn>
                              </p:par>
                            </p:childTnLst>
                          </p:cTn>
                        </p:par>
                        <p:par>
                          <p:cTn id="9" fill="hold">
                            <p:stCondLst>
                              <p:cond delay="0"/>
                            </p:stCondLst>
                            <p:childTnLst>
                              <p:par>
                                <p:cTn id="10" presetID="1" presetClass="entr" presetSubtype="0" fill="hold" grpId="1" nodeType="afterEffect">
                                  <p:stCondLst>
                                    <p:cond delay="0"/>
                                  </p:stCondLst>
                                  <p:iterate>
                                    <p:tmAbs val="0"/>
                                  </p:iterate>
                                  <p:childTnLst>
                                    <p:set>
                                      <p:cBhvr>
                                        <p:cTn id="11" fill="hold"/>
                                        <p:tgtEl>
                                          <p:spTgt spid="208">
                                            <p:txEl>
                                              <p:pRg st="1" end="1"/>
                                            </p:txEl>
                                          </p:spTgt>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1" nodeType="clickEffect">
                                  <p:stCondLst>
                                    <p:cond delay="0"/>
                                  </p:stCondLst>
                                  <p:iterate>
                                    <p:tmAbs val="0"/>
                                  </p:iterate>
                                  <p:childTnLst>
                                    <p:set>
                                      <p:cBhvr>
                                        <p:cTn id="15" fill="hold"/>
                                        <p:tgtEl>
                                          <p:spTgt spid="208">
                                            <p:txEl>
                                              <p:pRg st="2" end="2"/>
                                            </p:txEl>
                                          </p:spTgt>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1" nodeType="clickEffect">
                                  <p:stCondLst>
                                    <p:cond delay="0"/>
                                  </p:stCondLst>
                                  <p:iterate>
                                    <p:tmAbs val="0"/>
                                  </p:iterate>
                                  <p:childTnLst>
                                    <p:set>
                                      <p:cBhvr>
                                        <p:cTn id="19" fill="hold"/>
                                        <p:tgtEl>
                                          <p:spTgt spid="208">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8" grpId="1" build="p" bldLvl="5" animBg="1" advAuto="0"/>
    </p:bldLst>
  </p:timing>
</p:sld>
</file>

<file path=ppt/theme/theme1.xml><?xml version="1.0" encoding="utf-8"?>
<a:theme xmlns:a="http://schemas.openxmlformats.org/drawingml/2006/main" name="White">
  <a:themeElements>
    <a:clrScheme name="White">
      <a:dk1>
        <a:srgbClr val="000000"/>
      </a:dk1>
      <a:lt1>
        <a:srgbClr val="FFFFFF"/>
      </a:lt1>
      <a:dk2>
        <a:srgbClr val="A7A7A7"/>
      </a:dk2>
      <a:lt2>
        <a:srgbClr val="535353"/>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Lucida Grande"/>
        <a:ea typeface="Lucida Grande"/>
        <a:cs typeface="Lucida Grande"/>
      </a:majorFont>
      <a:minorFont>
        <a:latin typeface="Helvetica"/>
        <a:ea typeface="Helvetica"/>
        <a:cs typeface="Helvetica"/>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A7A7A7"/>
      </a:dk2>
      <a:lt2>
        <a:srgbClr val="535353"/>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Lucida Grande"/>
        <a:ea typeface="Lucida Grande"/>
        <a:cs typeface="Lucida Grande"/>
      </a:majorFont>
      <a:minorFont>
        <a:latin typeface="Helvetica"/>
        <a:ea typeface="Helvetica"/>
        <a:cs typeface="Helvetica"/>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932</Words>
  <Application>Microsoft Macintosh PowerPoint</Application>
  <PresentationFormat>On-screen Show (4:3)</PresentationFormat>
  <Paragraphs>125</Paragraphs>
  <Slides>25</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25</vt:i4>
      </vt:variant>
    </vt:vector>
  </HeadingPairs>
  <TitlesOfParts>
    <vt:vector size="29" baseType="lpstr">
      <vt:lpstr>Arial</vt:lpstr>
      <vt:lpstr>Avenir Next</vt:lpstr>
      <vt:lpstr>Lucida Grande</vt:lpstr>
      <vt:lpstr>White</vt:lpstr>
      <vt:lpstr>   The New Statistics  </vt:lpstr>
      <vt:lpstr>Outline</vt:lpstr>
      <vt:lpstr>PowerPoint Presentation</vt:lpstr>
      <vt:lpstr>{drawing statistical inferences}</vt:lpstr>
      <vt:lpstr>{drawing statistical inferences}</vt:lpstr>
      <vt:lpstr>{p-value}</vt:lpstr>
      <vt:lpstr>{p-value}</vt:lpstr>
      <vt:lpstr>{effect sizes}</vt:lpstr>
      <vt:lpstr>{effect sizes}</vt:lpstr>
      <vt:lpstr>{effect sizes}</vt:lpstr>
      <vt:lpstr>{effect sizes}</vt:lpstr>
      <vt:lpstr>PowerPoint Presentation</vt:lpstr>
      <vt:lpstr>{effect sizes}</vt:lpstr>
      <vt:lpstr>{confidence intervals}</vt:lpstr>
      <vt:lpstr>{confidence intervals}</vt:lpstr>
      <vt:lpstr>PowerPoint Presentation</vt:lpstr>
      <vt:lpstr>{confidence intervals}</vt:lpstr>
      <vt:lpstr>{confidence intervals}</vt:lpstr>
      <vt:lpstr>{true effects}</vt:lpstr>
      <vt:lpstr>{power}</vt:lpstr>
      <vt:lpstr>{power}</vt:lpstr>
      <vt:lpstr>{power}</vt:lpstr>
      <vt:lpstr>PowerPoint Presentation</vt:lpstr>
      <vt:lpstr>Check List</vt:lpstr>
      <vt:lpstr>PowerPoint Presentation</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The New Statistics  </dc:title>
  <cp:lastModifiedBy>Isabelle vdv</cp:lastModifiedBy>
  <cp:revision>1</cp:revision>
  <dcterms:modified xsi:type="dcterms:W3CDTF">2019-10-15T08:37:03Z</dcterms:modified>
</cp:coreProperties>
</file>